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81" r:id="rId2"/>
    <p:sldId id="280" r:id="rId3"/>
    <p:sldId id="265" r:id="rId4"/>
    <p:sldId id="279" r:id="rId5"/>
    <p:sldId id="260" r:id="rId6"/>
    <p:sldId id="278" r:id="rId7"/>
    <p:sldId id="266" r:id="rId8"/>
    <p:sldId id="282" r:id="rId9"/>
    <p:sldId id="268" r:id="rId10"/>
    <p:sldId id="267" r:id="rId11"/>
    <p:sldId id="276" r:id="rId12"/>
    <p:sldId id="269" r:id="rId13"/>
    <p:sldId id="262" r:id="rId14"/>
    <p:sldId id="270" r:id="rId15"/>
    <p:sldId id="284" r:id="rId16"/>
    <p:sldId id="271" r:id="rId17"/>
    <p:sldId id="272" r:id="rId18"/>
    <p:sldId id="261" r:id="rId19"/>
    <p:sldId id="263" r:id="rId20"/>
  </p:sldIdLst>
  <p:sldSz cx="9144000" cy="6858000" type="screen4x3"/>
  <p:notesSz cx="6888163" cy="10020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69" autoAdjust="0"/>
    <p:restoredTop sz="94700" autoAdjust="0"/>
  </p:normalViewPr>
  <p:slideViewPr>
    <p:cSldViewPr>
      <p:cViewPr>
        <p:scale>
          <a:sx n="92" d="100"/>
          <a:sy n="92" d="100"/>
        </p:scale>
        <p:origin x="-2358" y="-6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85466" cy="501418"/>
          </a:xfrm>
          <a:prstGeom prst="rect">
            <a:avLst/>
          </a:prstGeom>
        </p:spPr>
        <p:txBody>
          <a:bodyPr vert="horz" lIns="93109" tIns="46555" rIns="93109" bIns="4655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01074" y="2"/>
            <a:ext cx="2985465" cy="501418"/>
          </a:xfrm>
          <a:prstGeom prst="rect">
            <a:avLst/>
          </a:prstGeom>
        </p:spPr>
        <p:txBody>
          <a:bodyPr vert="horz" lIns="93109" tIns="46555" rIns="93109" bIns="46555" rtlCol="0"/>
          <a:lstStyle>
            <a:lvl1pPr algn="r">
              <a:defRPr sz="1200"/>
            </a:lvl1pPr>
          </a:lstStyle>
          <a:p>
            <a:fld id="{A0738BB5-4F98-4AF0-8DF1-D1C74E0874DA}" type="datetimeFigureOut">
              <a:rPr kumimoji="1" lang="ja-JP" altLang="en-US" smtClean="0"/>
              <a:t>2016/7/30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3" y="9517270"/>
            <a:ext cx="2985466" cy="501418"/>
          </a:xfrm>
          <a:prstGeom prst="rect">
            <a:avLst/>
          </a:prstGeom>
        </p:spPr>
        <p:txBody>
          <a:bodyPr vert="horz" lIns="93109" tIns="46555" rIns="93109" bIns="4655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01074" y="9517270"/>
            <a:ext cx="2985465" cy="501418"/>
          </a:xfrm>
          <a:prstGeom prst="rect">
            <a:avLst/>
          </a:prstGeom>
        </p:spPr>
        <p:txBody>
          <a:bodyPr vert="horz" lIns="93109" tIns="46555" rIns="93109" bIns="46555" rtlCol="0" anchor="b"/>
          <a:lstStyle>
            <a:lvl1pPr algn="r">
              <a:defRPr sz="1200"/>
            </a:lvl1pPr>
          </a:lstStyle>
          <a:p>
            <a:fld id="{EF7D62E1-DAE0-4BDE-9D34-A9BC8F423F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7743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85466" cy="503030"/>
          </a:xfrm>
          <a:prstGeom prst="rect">
            <a:avLst/>
          </a:prstGeom>
        </p:spPr>
        <p:txBody>
          <a:bodyPr vert="horz" lIns="93109" tIns="46555" rIns="93109" bIns="4655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074" y="1"/>
            <a:ext cx="2985465" cy="503030"/>
          </a:xfrm>
          <a:prstGeom prst="rect">
            <a:avLst/>
          </a:prstGeom>
        </p:spPr>
        <p:txBody>
          <a:bodyPr vert="horz" lIns="93109" tIns="46555" rIns="93109" bIns="46555" rtlCol="0"/>
          <a:lstStyle>
            <a:lvl1pPr algn="r">
              <a:defRPr sz="1200"/>
            </a:lvl1pPr>
          </a:lstStyle>
          <a:p>
            <a:fld id="{3D1F6014-4117-4B9A-B70B-7169E608B0F1}" type="datetimeFigureOut">
              <a:rPr kumimoji="1" lang="ja-JP" altLang="en-US" smtClean="0"/>
              <a:t>2016/7/30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0950"/>
            <a:ext cx="4510087" cy="33829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09" tIns="46555" rIns="93109" bIns="4655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332" y="4822321"/>
            <a:ext cx="5511505" cy="3945240"/>
          </a:xfrm>
          <a:prstGeom prst="rect">
            <a:avLst/>
          </a:prstGeom>
        </p:spPr>
        <p:txBody>
          <a:bodyPr vert="horz" lIns="93109" tIns="46555" rIns="93109" bIns="4655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517271"/>
            <a:ext cx="2985466" cy="503030"/>
          </a:xfrm>
          <a:prstGeom prst="rect">
            <a:avLst/>
          </a:prstGeom>
        </p:spPr>
        <p:txBody>
          <a:bodyPr vert="horz" lIns="93109" tIns="46555" rIns="93109" bIns="4655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074" y="9517271"/>
            <a:ext cx="2985465" cy="503030"/>
          </a:xfrm>
          <a:prstGeom prst="rect">
            <a:avLst/>
          </a:prstGeom>
        </p:spPr>
        <p:txBody>
          <a:bodyPr vert="horz" lIns="93109" tIns="46555" rIns="93109" bIns="46555" rtlCol="0" anchor="b"/>
          <a:lstStyle>
            <a:lvl1pPr algn="r">
              <a:defRPr sz="1200"/>
            </a:lvl1pPr>
          </a:lstStyle>
          <a:p>
            <a:fld id="{753FB3AE-EB90-4109-980E-47300BC56C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491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5DACB-A523-48E7-8598-39F8779D8FEA}" type="datetime1">
              <a:rPr kumimoji="1" lang="ja-JP" altLang="en-US" smtClean="0"/>
              <a:t>2016/7/30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9BEFE-598D-476C-98D5-4347088000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0830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E00AC-30D2-4EB6-8D22-6F1D85C0C2BF}" type="datetime1">
              <a:rPr kumimoji="1" lang="ja-JP" altLang="en-US" smtClean="0"/>
              <a:t>2016/7/30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9BEFE-598D-476C-98D5-4347088000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3054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C0C5-64A8-4FAF-9B9D-1A39527BA3C9}" type="datetime1">
              <a:rPr kumimoji="1" lang="ja-JP" altLang="en-US" smtClean="0"/>
              <a:t>2016/7/30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9BEFE-598D-476C-98D5-4347088000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6119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498B3-000A-4EE7-999A-7FF6B0F63ADA}" type="datetime1">
              <a:rPr kumimoji="1" lang="ja-JP" altLang="en-US" smtClean="0"/>
              <a:t>2016/7/30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9BEFE-598D-476C-98D5-4347088000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7075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9298A-6CF5-47C9-ACE2-FAEC752701F7}" type="datetime1">
              <a:rPr kumimoji="1" lang="ja-JP" altLang="en-US" smtClean="0"/>
              <a:t>2016/7/30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9BEFE-598D-476C-98D5-4347088000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5894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4A519-E976-4D7C-91D0-74BFF15A849E}" type="datetime1">
              <a:rPr kumimoji="1" lang="ja-JP" altLang="en-US" smtClean="0"/>
              <a:t>2016/7/30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9BEFE-598D-476C-98D5-4347088000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2955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35E1B-BB66-47C6-9863-2C8BDEE6540C}" type="datetime1">
              <a:rPr kumimoji="1" lang="ja-JP" altLang="en-US" smtClean="0"/>
              <a:t>2016/7/30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9BEFE-598D-476C-98D5-4347088000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9142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9C941-40F6-4F7A-B633-13254077C2CE}" type="datetime1">
              <a:rPr kumimoji="1" lang="ja-JP" altLang="en-US" smtClean="0"/>
              <a:t>2016/7/30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9BEFE-598D-476C-98D5-4347088000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1403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CC03A-D6EB-4D3E-8597-59E27DE56668}" type="datetime1">
              <a:rPr kumimoji="1" lang="ja-JP" altLang="en-US" smtClean="0"/>
              <a:t>2016/7/30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9BEFE-598D-476C-98D5-4347088000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5337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41C14-8D25-42C2-A3A9-8204A0D3D897}" type="datetime1">
              <a:rPr kumimoji="1" lang="ja-JP" altLang="en-US" smtClean="0"/>
              <a:t>2016/7/30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9BEFE-598D-476C-98D5-4347088000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6013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EFDC8-6BED-440C-B175-9D3870EA955B}" type="datetime1">
              <a:rPr kumimoji="1" lang="ja-JP" altLang="en-US" smtClean="0"/>
              <a:t>2016/7/30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9BEFE-598D-476C-98D5-4347088000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6249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6495E-E894-4530-BF25-C8B0D26318DC}" type="datetime1">
              <a:rPr kumimoji="1" lang="ja-JP" altLang="en-US" smtClean="0"/>
              <a:t>2016/7/30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9BEFE-598D-476C-98D5-4347088000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8021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2475706"/>
          </a:xfrm>
        </p:spPr>
        <p:txBody>
          <a:bodyPr>
            <a:normAutofit fontScale="90000"/>
          </a:bodyPr>
          <a:lstStyle/>
          <a:p>
            <a:r>
              <a:rPr lang="en-US" altLang="ja-JP" dirty="0"/>
              <a:t>Text mining of children's essays about animals kept at schools focusing on importance of life and attachment to animals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7504" y="4509120"/>
            <a:ext cx="8784976" cy="1054968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sz="3600" dirty="0">
                <a:solidFill>
                  <a:schemeClr val="tx1"/>
                </a:solidFill>
              </a:rPr>
              <a:t>       </a:t>
            </a:r>
            <a:r>
              <a:rPr kumimoji="1" lang="en-US" altLang="ja-JP" sz="3600" dirty="0" err="1">
                <a:solidFill>
                  <a:schemeClr val="tx1"/>
                </a:solidFill>
              </a:rPr>
              <a:t>K.Hori</a:t>
            </a:r>
            <a:r>
              <a:rPr kumimoji="1" lang="ja-JP" altLang="en-US" sz="3600" dirty="0">
                <a:solidFill>
                  <a:schemeClr val="tx1"/>
                </a:solidFill>
              </a:rPr>
              <a:t>             </a:t>
            </a:r>
            <a:r>
              <a:rPr kumimoji="1" lang="en-US" altLang="ja-JP" sz="3600" dirty="0" err="1">
                <a:solidFill>
                  <a:schemeClr val="tx1"/>
                </a:solidFill>
              </a:rPr>
              <a:t>T.Ito</a:t>
            </a:r>
            <a:r>
              <a:rPr kumimoji="1" lang="ja-JP" altLang="en-US" sz="3600" dirty="0">
                <a:solidFill>
                  <a:schemeClr val="tx1"/>
                </a:solidFill>
              </a:rPr>
              <a:t>　　　     </a:t>
            </a:r>
            <a:r>
              <a:rPr kumimoji="1" lang="en-US" altLang="ja-JP" sz="3600" dirty="0" err="1">
                <a:solidFill>
                  <a:schemeClr val="tx1"/>
                </a:solidFill>
              </a:rPr>
              <a:t>T.Ando</a:t>
            </a:r>
            <a:endParaRPr kumimoji="1" lang="en-US" altLang="ja-JP" sz="3600" dirty="0">
              <a:solidFill>
                <a:schemeClr val="tx1"/>
              </a:solidFill>
            </a:endParaRPr>
          </a:p>
          <a:p>
            <a:r>
              <a:rPr lang="ja-JP" altLang="en-US" sz="1800" dirty="0">
                <a:solidFill>
                  <a:schemeClr val="tx1"/>
                </a:solidFill>
              </a:rPr>
              <a:t>（</a:t>
            </a:r>
            <a:r>
              <a:rPr lang="en-US" altLang="ja-JP" sz="1800" dirty="0">
                <a:solidFill>
                  <a:schemeClr val="tx1"/>
                </a:solidFill>
              </a:rPr>
              <a:t>Seigakuin</a:t>
            </a:r>
            <a:r>
              <a:rPr lang="ja-JP" altLang="en-US" sz="1800" dirty="0">
                <a:solidFill>
                  <a:schemeClr val="tx1"/>
                </a:solidFill>
              </a:rPr>
              <a:t> </a:t>
            </a:r>
            <a:r>
              <a:rPr lang="en-US" altLang="ja-JP" sz="1800" dirty="0">
                <a:solidFill>
                  <a:schemeClr val="tx1"/>
                </a:solidFill>
              </a:rPr>
              <a:t>University)   </a:t>
            </a:r>
            <a:r>
              <a:rPr lang="ja-JP" altLang="en-US" sz="1800" dirty="0">
                <a:solidFill>
                  <a:schemeClr val="tx1"/>
                </a:solidFill>
              </a:rPr>
              <a:t>（</a:t>
            </a:r>
            <a:r>
              <a:rPr lang="en-US" altLang="ja-JP" sz="1800" dirty="0">
                <a:solidFill>
                  <a:schemeClr val="tx1"/>
                </a:solidFill>
              </a:rPr>
              <a:t>Wako</a:t>
            </a:r>
            <a:r>
              <a:rPr lang="ja-JP" altLang="en-US" sz="1800" dirty="0">
                <a:solidFill>
                  <a:schemeClr val="tx1"/>
                </a:solidFill>
              </a:rPr>
              <a:t> </a:t>
            </a:r>
            <a:r>
              <a:rPr lang="en-US" altLang="ja-JP" sz="1800" dirty="0">
                <a:solidFill>
                  <a:schemeClr val="tx1"/>
                </a:solidFill>
              </a:rPr>
              <a:t>University</a:t>
            </a:r>
            <a:r>
              <a:rPr lang="en-US" altLang="ja-JP" sz="1800" dirty="0" smtClean="0">
                <a:solidFill>
                  <a:schemeClr val="tx1"/>
                </a:solidFill>
              </a:rPr>
              <a:t>)    </a:t>
            </a:r>
            <a:r>
              <a:rPr lang="ja-JP" altLang="en-US" sz="1800" dirty="0">
                <a:solidFill>
                  <a:schemeClr val="tx1"/>
                </a:solidFill>
              </a:rPr>
              <a:t>（</a:t>
            </a:r>
            <a:r>
              <a:rPr lang="en-US" altLang="ja-JP" sz="1800" dirty="0">
                <a:solidFill>
                  <a:schemeClr val="tx1"/>
                </a:solidFill>
              </a:rPr>
              <a:t>Yokohama</a:t>
            </a:r>
            <a:r>
              <a:rPr lang="ja-JP" altLang="en-US" sz="1800" dirty="0">
                <a:solidFill>
                  <a:schemeClr val="tx1"/>
                </a:solidFill>
              </a:rPr>
              <a:t> </a:t>
            </a:r>
            <a:r>
              <a:rPr lang="en-US" altLang="ja-JP" sz="1800" dirty="0">
                <a:solidFill>
                  <a:schemeClr val="tx1"/>
                </a:solidFill>
              </a:rPr>
              <a:t>National</a:t>
            </a:r>
            <a:r>
              <a:rPr lang="ja-JP" altLang="en-US" sz="1800" dirty="0">
                <a:solidFill>
                  <a:schemeClr val="tx1"/>
                </a:solidFill>
              </a:rPr>
              <a:t> </a:t>
            </a:r>
            <a:r>
              <a:rPr lang="en-US" altLang="ja-JP" sz="1800" dirty="0">
                <a:solidFill>
                  <a:schemeClr val="tx1"/>
                </a:solidFill>
              </a:rPr>
              <a:t>University) </a:t>
            </a:r>
            <a:endParaRPr lang="en-US" altLang="ja-JP" sz="1800" dirty="0" smtClean="0">
              <a:solidFill>
                <a:schemeClr val="tx1"/>
              </a:solidFill>
            </a:endParaRPr>
          </a:p>
          <a:p>
            <a:endParaRPr kumimoji="1" lang="en-US" altLang="ja-JP" sz="1800" dirty="0">
              <a:solidFill>
                <a:schemeClr val="tx1"/>
              </a:solidFill>
            </a:endParaRPr>
          </a:p>
          <a:p>
            <a:r>
              <a:rPr lang="en-US" altLang="ja-JP" sz="1800" dirty="0">
                <a:solidFill>
                  <a:schemeClr val="tx1"/>
                </a:solidFill>
              </a:rPr>
              <a:t> Oral presentation </a:t>
            </a:r>
            <a:r>
              <a:rPr lang="en-US" altLang="ja-JP" sz="1800" dirty="0" smtClean="0">
                <a:solidFill>
                  <a:schemeClr val="tx1"/>
                </a:solidFill>
              </a:rPr>
              <a:t>on July 26, 2016</a:t>
            </a:r>
          </a:p>
          <a:p>
            <a:r>
              <a:rPr lang="en-US" altLang="ja-JP" sz="1800" dirty="0" smtClean="0">
                <a:solidFill>
                  <a:schemeClr val="tx1"/>
                </a:solidFill>
              </a:rPr>
              <a:t> ICP2016  Yokohama</a:t>
            </a:r>
            <a:endParaRPr lang="en-US" altLang="ja-JP" sz="1800" dirty="0">
              <a:solidFill>
                <a:schemeClr val="tx1"/>
              </a:solidFill>
            </a:endParaRPr>
          </a:p>
          <a:p>
            <a:endParaRPr kumimoji="1" lang="ja-JP" alt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159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342099" y="130622"/>
            <a:ext cx="4811216" cy="778098"/>
          </a:xfrm>
        </p:spPr>
        <p:txBody>
          <a:bodyPr>
            <a:normAutofit/>
          </a:bodyPr>
          <a:lstStyle/>
          <a:p>
            <a:r>
              <a:rPr lang="en-US" altLang="ja-JP" sz="3200" dirty="0"/>
              <a:t>Result 5-1: Verbs = Actions</a:t>
            </a:r>
            <a:endParaRPr kumimoji="1" lang="ja-JP" altLang="en-US" sz="3200" dirty="0"/>
          </a:p>
        </p:txBody>
      </p:sp>
      <p:cxnSp>
        <p:nvCxnSpPr>
          <p:cNvPr id="5" name="直線コネクタ 4"/>
          <p:cNvCxnSpPr/>
          <p:nvPr/>
        </p:nvCxnSpPr>
        <p:spPr>
          <a:xfrm>
            <a:off x="1835696" y="764704"/>
            <a:ext cx="56886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図 5"/>
          <p:cNvPicPr/>
          <p:nvPr/>
        </p:nvPicPr>
        <p:blipFill>
          <a:blip r:embed="rId2"/>
          <a:stretch>
            <a:fillRect/>
          </a:stretch>
        </p:blipFill>
        <p:spPr>
          <a:xfrm>
            <a:off x="2555776" y="1389494"/>
            <a:ext cx="4383862" cy="5207858"/>
          </a:xfrm>
          <a:prstGeom prst="rect">
            <a:avLst/>
          </a:prstGeom>
        </p:spPr>
      </p:pic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9BEFE-598D-476C-98D5-434708800035}" type="slidenum">
              <a:rPr kumimoji="1" lang="ja-JP" altLang="en-US" smtClean="0"/>
              <a:t>10</a:t>
            </a:fld>
            <a:endParaRPr kumimoji="1" lang="ja-JP" altLang="en-US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207049"/>
              </p:ext>
            </p:extLst>
          </p:nvPr>
        </p:nvGraphicFramePr>
        <p:xfrm>
          <a:off x="3203848" y="1686823"/>
          <a:ext cx="1656185" cy="49091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6185">
                  <a:extLst>
                    <a:ext uri="{9D8B030D-6E8A-4147-A177-3AD203B41FA5}">
                      <a16:colId xmlns:a16="http://schemas.microsoft.com/office/drawing/2014/main" xmlns="" val="1196878144"/>
                    </a:ext>
                  </a:extLst>
                </a:gridCol>
              </a:tblGrid>
              <a:tr h="2383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</a:rPr>
                        <a:t>Present</a:t>
                      </a:r>
                      <a:endParaRPr lang="ja-JP" sz="14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43520580"/>
                  </a:ext>
                </a:extLst>
              </a:tr>
              <a:tr h="2383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</a:rPr>
                        <a:t>Do</a:t>
                      </a:r>
                      <a:endParaRPr lang="ja-JP" sz="14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56195103"/>
                  </a:ext>
                </a:extLst>
              </a:tr>
              <a:tr h="2383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</a:rPr>
                        <a:t>In that way</a:t>
                      </a:r>
                      <a:endParaRPr lang="ja-JP" sz="14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04762113"/>
                  </a:ext>
                </a:extLst>
              </a:tr>
              <a:tr h="2383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</a:rPr>
                        <a:t>Perform</a:t>
                      </a:r>
                      <a:endParaRPr lang="ja-JP" sz="14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88679076"/>
                  </a:ext>
                </a:extLst>
              </a:tr>
              <a:tr h="2383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</a:rPr>
                        <a:t>See </a:t>
                      </a:r>
                      <a:endParaRPr lang="ja-JP" sz="14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07470587"/>
                  </a:ext>
                </a:extLst>
              </a:tr>
              <a:tr h="2383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</a:rPr>
                        <a:t>Enter</a:t>
                      </a:r>
                      <a:endParaRPr lang="ja-JP" sz="14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17195709"/>
                  </a:ext>
                </a:extLst>
              </a:tr>
              <a:tr h="2383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</a:rPr>
                        <a:t>Think</a:t>
                      </a:r>
                      <a:endParaRPr lang="ja-JP" sz="14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59512619"/>
                  </a:ext>
                </a:extLst>
              </a:tr>
              <a:tr h="2383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</a:rPr>
                        <a:t>Give</a:t>
                      </a:r>
                      <a:endParaRPr lang="ja-JP" sz="14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51955228"/>
                  </a:ext>
                </a:extLst>
              </a:tr>
              <a:tr h="2383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</a:rPr>
                        <a:t>Die</a:t>
                      </a:r>
                      <a:endParaRPr lang="ja-JP" sz="14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85283360"/>
                  </a:ext>
                </a:extLst>
              </a:tr>
              <a:tr h="2383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</a:rPr>
                        <a:t>Eat</a:t>
                      </a:r>
                      <a:endParaRPr lang="ja-JP" sz="14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0566703"/>
                  </a:ext>
                </a:extLst>
              </a:tr>
              <a:tr h="2383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</a:rPr>
                        <a:t>Go(</a:t>
                      </a:r>
                      <a:r>
                        <a:rPr lang="en-US" sz="1050" kern="100" dirty="0">
                          <a:solidFill>
                            <a:schemeClr val="tx1"/>
                          </a:solidFill>
                          <a:effectLst/>
                        </a:rPr>
                        <a:t>Chinese</a:t>
                      </a:r>
                      <a:r>
                        <a:rPr lang="en-US" sz="1050" kern="100" baseline="0" dirty="0">
                          <a:solidFill>
                            <a:schemeClr val="tx1"/>
                          </a:solidFill>
                          <a:effectLst/>
                        </a:rPr>
                        <a:t> character </a:t>
                      </a: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ja-JP" sz="14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41533039"/>
                  </a:ext>
                </a:extLst>
              </a:tr>
              <a:tr h="2383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</a:rPr>
                        <a:t>Come</a:t>
                      </a:r>
                      <a:r>
                        <a:rPr lang="en-US" altLang="ja-JP" sz="1100" kern="100" dirty="0">
                          <a:solidFill>
                            <a:schemeClr val="tx1"/>
                          </a:solidFill>
                          <a:effectLst/>
                        </a:rPr>
                        <a:t>(Japanese </a:t>
                      </a:r>
                      <a:r>
                        <a:rPr lang="en-US" altLang="ja-JP" sz="1100" kern="100" baseline="0" dirty="0">
                          <a:solidFill>
                            <a:schemeClr val="tx1"/>
                          </a:solidFill>
                          <a:effectLst/>
                        </a:rPr>
                        <a:t>character </a:t>
                      </a:r>
                      <a:r>
                        <a:rPr lang="en-US" altLang="ja-JP" sz="1100" kern="100" dirty="0">
                          <a:solidFill>
                            <a:schemeClr val="tx1"/>
                          </a:solidFill>
                          <a:effectLst/>
                        </a:rPr>
                        <a:t>) 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74633279"/>
                  </a:ext>
                </a:extLst>
              </a:tr>
              <a:tr h="2383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</a:rPr>
                        <a:t>Not + in that way</a:t>
                      </a:r>
                      <a:endParaRPr lang="ja-JP" sz="14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53581291"/>
                  </a:ext>
                </a:extLst>
              </a:tr>
              <a:tr h="2383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</a:rPr>
                        <a:t>Come</a:t>
                      </a: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en-US" altLang="ja-JP" sz="900" kern="100" dirty="0">
                          <a:solidFill>
                            <a:schemeClr val="tx1"/>
                          </a:solidFill>
                          <a:effectLst/>
                        </a:rPr>
                        <a:t>Chinese</a:t>
                      </a:r>
                      <a:r>
                        <a:rPr lang="en-US" altLang="ja-JP" sz="900" kern="100" baseline="0" dirty="0">
                          <a:solidFill>
                            <a:schemeClr val="tx1"/>
                          </a:solidFill>
                          <a:effectLst/>
                        </a:rPr>
                        <a:t> character) </a:t>
                      </a:r>
                      <a:endParaRPr lang="ja-JP" sz="14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70011140"/>
                  </a:ext>
                </a:extLst>
              </a:tr>
              <a:tr h="2383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</a:rPr>
                        <a:t>Can become</a:t>
                      </a:r>
                      <a:endParaRPr lang="ja-JP" sz="14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5654508"/>
                  </a:ext>
                </a:extLst>
              </a:tr>
              <a:tr h="2383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</a:rPr>
                        <a:t>Can enter</a:t>
                      </a:r>
                      <a:endParaRPr lang="ja-JP" sz="14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26499270"/>
                  </a:ext>
                </a:extLst>
              </a:tr>
              <a:tr h="2383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</a:rPr>
                        <a:t>Endeavor </a:t>
                      </a:r>
                      <a:endParaRPr lang="ja-JP" sz="14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1998428"/>
                  </a:ext>
                </a:extLst>
              </a:tr>
              <a:tr h="2383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</a:rPr>
                        <a:t>Touch</a:t>
                      </a:r>
                      <a:endParaRPr lang="ja-JP" sz="14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71248710"/>
                  </a:ext>
                </a:extLst>
              </a:tr>
              <a:tr h="2383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</a:rPr>
                        <a:t>Say </a:t>
                      </a:r>
                      <a:endParaRPr lang="ja-JP" sz="14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8655398"/>
                  </a:ext>
                </a:extLst>
              </a:tr>
              <a:tr h="2383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</a:rPr>
                        <a:t>Go</a:t>
                      </a:r>
                      <a:r>
                        <a:rPr lang="en-US" sz="1050" kern="100" dirty="0">
                          <a:solidFill>
                            <a:schemeClr val="tx1"/>
                          </a:solidFill>
                          <a:effectLst/>
                        </a:rPr>
                        <a:t>(Japanese </a:t>
                      </a:r>
                      <a:r>
                        <a:rPr lang="en-US" altLang="ja-JP" sz="1050" kern="100" baseline="0" dirty="0">
                          <a:solidFill>
                            <a:schemeClr val="tx1"/>
                          </a:solidFill>
                          <a:effectLst/>
                        </a:rPr>
                        <a:t>character</a:t>
                      </a:r>
                      <a:r>
                        <a:rPr lang="en-US" sz="1050" kern="100" baseline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50" kern="100" dirty="0">
                          <a:solidFill>
                            <a:schemeClr val="tx1"/>
                          </a:solidFill>
                          <a:effectLst/>
                        </a:rPr>
                        <a:t>) 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20697975"/>
                  </a:ext>
                </a:extLst>
              </a:tr>
            </a:tbl>
          </a:graphicData>
        </a:graphic>
      </p:graphicFrame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1916922"/>
              </p:ext>
            </p:extLst>
          </p:nvPr>
        </p:nvGraphicFramePr>
        <p:xfrm>
          <a:off x="4860032" y="1686823"/>
          <a:ext cx="936104" cy="4838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xmlns="" val="4250306025"/>
                    </a:ext>
                  </a:extLst>
                </a:gridCol>
              </a:tblGrid>
              <a:tr h="2419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chemeClr val="tx1"/>
                          </a:solidFill>
                          <a:effectLst/>
                        </a:rPr>
                        <a:t>Verb </a:t>
                      </a:r>
                      <a:endParaRPr lang="ja-JP" sz="14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81911968"/>
                  </a:ext>
                </a:extLst>
              </a:tr>
              <a:tr h="2419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chemeClr val="tx1"/>
                          </a:solidFill>
                          <a:effectLst/>
                        </a:rPr>
                        <a:t>Verb</a:t>
                      </a:r>
                      <a:endParaRPr lang="ja-JP" sz="14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78661228"/>
                  </a:ext>
                </a:extLst>
              </a:tr>
              <a:tr h="2419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chemeClr val="tx1"/>
                          </a:solidFill>
                          <a:effectLst/>
                        </a:rPr>
                        <a:t>Verb</a:t>
                      </a:r>
                      <a:endParaRPr lang="ja-JP" sz="14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47505286"/>
                  </a:ext>
                </a:extLst>
              </a:tr>
              <a:tr h="2419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chemeClr val="tx1"/>
                          </a:solidFill>
                          <a:effectLst/>
                        </a:rPr>
                        <a:t>Verb</a:t>
                      </a:r>
                      <a:endParaRPr lang="ja-JP" sz="14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23569496"/>
                  </a:ext>
                </a:extLst>
              </a:tr>
              <a:tr h="2419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chemeClr val="tx1"/>
                          </a:solidFill>
                          <a:effectLst/>
                        </a:rPr>
                        <a:t>Verb</a:t>
                      </a:r>
                      <a:endParaRPr lang="ja-JP" sz="14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67747611"/>
                  </a:ext>
                </a:extLst>
              </a:tr>
              <a:tr h="2419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chemeClr val="tx1"/>
                          </a:solidFill>
                          <a:effectLst/>
                        </a:rPr>
                        <a:t>Verb</a:t>
                      </a:r>
                      <a:endParaRPr lang="ja-JP" sz="14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41824636"/>
                  </a:ext>
                </a:extLst>
              </a:tr>
              <a:tr h="2419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chemeClr val="tx1"/>
                          </a:solidFill>
                          <a:effectLst/>
                        </a:rPr>
                        <a:t>Verb</a:t>
                      </a:r>
                      <a:endParaRPr lang="ja-JP" sz="14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4423019"/>
                  </a:ext>
                </a:extLst>
              </a:tr>
              <a:tr h="2419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chemeClr val="tx1"/>
                          </a:solidFill>
                          <a:effectLst/>
                        </a:rPr>
                        <a:t>Verb</a:t>
                      </a:r>
                      <a:endParaRPr lang="ja-JP" sz="14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42196079"/>
                  </a:ext>
                </a:extLst>
              </a:tr>
              <a:tr h="2419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chemeClr val="tx1"/>
                          </a:solidFill>
                          <a:effectLst/>
                        </a:rPr>
                        <a:t>Verb</a:t>
                      </a:r>
                      <a:endParaRPr lang="ja-JP" sz="14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0711986"/>
                  </a:ext>
                </a:extLst>
              </a:tr>
              <a:tr h="2419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chemeClr val="tx1"/>
                          </a:solidFill>
                          <a:effectLst/>
                        </a:rPr>
                        <a:t>Verb</a:t>
                      </a:r>
                      <a:endParaRPr lang="ja-JP" sz="14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2446482"/>
                  </a:ext>
                </a:extLst>
              </a:tr>
              <a:tr h="2419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chemeClr val="tx1"/>
                          </a:solidFill>
                          <a:effectLst/>
                        </a:rPr>
                        <a:t>Verb</a:t>
                      </a:r>
                      <a:endParaRPr lang="ja-JP" sz="14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69595483"/>
                  </a:ext>
                </a:extLst>
              </a:tr>
              <a:tr h="2419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chemeClr val="tx1"/>
                          </a:solidFill>
                          <a:effectLst/>
                        </a:rPr>
                        <a:t>Verb</a:t>
                      </a:r>
                      <a:endParaRPr lang="ja-JP" sz="14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05398578"/>
                  </a:ext>
                </a:extLst>
              </a:tr>
              <a:tr h="2419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chemeClr val="tx1"/>
                          </a:solidFill>
                          <a:effectLst/>
                        </a:rPr>
                        <a:t>Verb</a:t>
                      </a:r>
                      <a:endParaRPr lang="ja-JP" sz="14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81486817"/>
                  </a:ext>
                </a:extLst>
              </a:tr>
              <a:tr h="2419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chemeClr val="tx1"/>
                          </a:solidFill>
                          <a:effectLst/>
                        </a:rPr>
                        <a:t>Verb</a:t>
                      </a:r>
                      <a:endParaRPr lang="ja-JP" sz="14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22279293"/>
                  </a:ext>
                </a:extLst>
              </a:tr>
              <a:tr h="2419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chemeClr val="tx1"/>
                          </a:solidFill>
                          <a:effectLst/>
                        </a:rPr>
                        <a:t>Verb</a:t>
                      </a:r>
                      <a:endParaRPr lang="ja-JP" sz="14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48134982"/>
                  </a:ext>
                </a:extLst>
              </a:tr>
              <a:tr h="2419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chemeClr val="tx1"/>
                          </a:solidFill>
                          <a:effectLst/>
                        </a:rPr>
                        <a:t>Verb</a:t>
                      </a:r>
                      <a:endParaRPr lang="ja-JP" sz="14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04648311"/>
                  </a:ext>
                </a:extLst>
              </a:tr>
              <a:tr h="2419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chemeClr val="tx1"/>
                          </a:solidFill>
                          <a:effectLst/>
                        </a:rPr>
                        <a:t>Verb</a:t>
                      </a:r>
                      <a:endParaRPr lang="ja-JP" sz="14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16313583"/>
                  </a:ext>
                </a:extLst>
              </a:tr>
              <a:tr h="2419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chemeClr val="tx1"/>
                          </a:solidFill>
                          <a:effectLst/>
                        </a:rPr>
                        <a:t>Verb</a:t>
                      </a:r>
                      <a:endParaRPr lang="ja-JP" sz="14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2815211"/>
                  </a:ext>
                </a:extLst>
              </a:tr>
              <a:tr h="2419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chemeClr val="tx1"/>
                          </a:solidFill>
                          <a:effectLst/>
                        </a:rPr>
                        <a:t>Verb</a:t>
                      </a:r>
                      <a:endParaRPr lang="ja-JP" sz="14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97720465"/>
                  </a:ext>
                </a:extLst>
              </a:tr>
              <a:tr h="2419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</a:rPr>
                        <a:t>Verb</a:t>
                      </a:r>
                      <a:endParaRPr lang="ja-JP" sz="14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09185134"/>
                  </a:ext>
                </a:extLst>
              </a:tr>
            </a:tbl>
          </a:graphicData>
        </a:graphic>
      </p:graphicFrame>
      <p:sp>
        <p:nvSpPr>
          <p:cNvPr id="2" name="正方形/長方形 1"/>
          <p:cNvSpPr/>
          <p:nvPr/>
        </p:nvSpPr>
        <p:spPr>
          <a:xfrm>
            <a:off x="3203849" y="1389494"/>
            <a:ext cx="1656184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400" b="1" dirty="0"/>
              <a:t>Word</a:t>
            </a:r>
            <a:endParaRPr lang="ja-JP" altLang="en-US" sz="1400" b="1" dirty="0"/>
          </a:p>
        </p:txBody>
      </p:sp>
      <p:sp>
        <p:nvSpPr>
          <p:cNvPr id="9" name="正方形/長方形 8"/>
          <p:cNvSpPr/>
          <p:nvPr/>
        </p:nvSpPr>
        <p:spPr>
          <a:xfrm>
            <a:off x="4860032" y="1409820"/>
            <a:ext cx="936104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200" b="1" dirty="0"/>
              <a:t>Word Class</a:t>
            </a:r>
            <a:endParaRPr lang="ja-JP" altLang="en-US" sz="1200" b="1" dirty="0"/>
          </a:p>
        </p:txBody>
      </p:sp>
      <p:sp>
        <p:nvSpPr>
          <p:cNvPr id="10" name="正方形/長方形 9"/>
          <p:cNvSpPr/>
          <p:nvPr/>
        </p:nvSpPr>
        <p:spPr>
          <a:xfrm>
            <a:off x="5796136" y="1389494"/>
            <a:ext cx="956929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altLang="ja-JP" sz="1400" b="1" dirty="0"/>
              <a:t>Frequency</a:t>
            </a:r>
            <a:endParaRPr lang="ja-JP" altLang="en-US" sz="1400" b="1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000403" y="865146"/>
            <a:ext cx="5061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u="sng" dirty="0"/>
              <a:t>Table 6. Usage frequency of verbs</a:t>
            </a:r>
            <a:endParaRPr lang="ja-JP" altLang="en-US" u="sng" dirty="0"/>
          </a:p>
        </p:txBody>
      </p:sp>
    </p:spTree>
    <p:extLst>
      <p:ext uri="{BB962C8B-B14F-4D97-AF65-F5344CB8AC3E}">
        <p14:creationId xmlns:p14="http://schemas.microsoft.com/office/powerpoint/2010/main" val="32299272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/>
          <p:nvPr/>
        </p:nvPicPr>
        <p:blipFill>
          <a:blip r:embed="rId2"/>
          <a:stretch>
            <a:fillRect/>
          </a:stretch>
        </p:blipFill>
        <p:spPr>
          <a:xfrm>
            <a:off x="427780" y="1908776"/>
            <a:ext cx="3816424" cy="4932455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536300" y="1360797"/>
            <a:ext cx="3707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Frequentl</a:t>
            </a:r>
            <a:r>
              <a:rPr lang="en-US" altLang="ja-JP" sz="1400" dirty="0"/>
              <a:t>y used verbs among </a:t>
            </a:r>
            <a:r>
              <a:rPr lang="en-US" altLang="ja-JP" sz="1400" b="1" u="sng" dirty="0"/>
              <a:t>higher</a:t>
            </a:r>
            <a:r>
              <a:rPr lang="en-US" altLang="ja-JP" sz="1400" dirty="0"/>
              <a:t> grades </a:t>
            </a:r>
            <a:r>
              <a:rPr lang="fr-FR" altLang="ja-JP" sz="1400" dirty="0"/>
              <a:t>(Chi-squared test, </a:t>
            </a:r>
            <a:r>
              <a:rPr lang="en-US" altLang="ja-JP" sz="1400" dirty="0"/>
              <a:t>p&lt;.05)</a:t>
            </a:r>
            <a:endParaRPr kumimoji="1" lang="ja-JP" altLang="en-US" sz="14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923372" y="1385556"/>
            <a:ext cx="35201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/>
              <a:t>Frequently used verbs among </a:t>
            </a:r>
            <a:r>
              <a:rPr lang="en-US" altLang="ja-JP" sz="1400" b="1" u="sng" dirty="0"/>
              <a:t>lower </a:t>
            </a:r>
            <a:r>
              <a:rPr lang="en-US" altLang="ja-JP" sz="1400" dirty="0"/>
              <a:t>grades </a:t>
            </a:r>
            <a:r>
              <a:rPr lang="fr-FR" altLang="ja-JP" sz="1400" dirty="0"/>
              <a:t>(Chi-squared test, </a:t>
            </a:r>
            <a:r>
              <a:rPr lang="en-US" altLang="ja-JP" sz="1400" dirty="0"/>
              <a:t>p&lt;.05)</a:t>
            </a:r>
            <a:endParaRPr lang="ja-JP" altLang="en-US" sz="1400" dirty="0"/>
          </a:p>
        </p:txBody>
      </p:sp>
      <p:pic>
        <p:nvPicPr>
          <p:cNvPr id="5" name="図 4"/>
          <p:cNvPicPr/>
          <p:nvPr/>
        </p:nvPicPr>
        <p:blipFill>
          <a:blip r:embed="rId3"/>
          <a:stretch>
            <a:fillRect/>
          </a:stretch>
        </p:blipFill>
        <p:spPr>
          <a:xfrm>
            <a:off x="4950599" y="1913324"/>
            <a:ext cx="3456384" cy="4717337"/>
          </a:xfrm>
          <a:prstGeom prst="rect">
            <a:avLst/>
          </a:prstGeom>
        </p:spPr>
      </p:pic>
      <p:sp>
        <p:nvSpPr>
          <p:cNvPr id="6" name="タイトル 1"/>
          <p:cNvSpPr txBox="1">
            <a:spLocks/>
          </p:cNvSpPr>
          <p:nvPr/>
        </p:nvSpPr>
        <p:spPr>
          <a:xfrm>
            <a:off x="0" y="76767"/>
            <a:ext cx="9144000" cy="883920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800" dirty="0"/>
              <a:t>Result 5-2:Usage frequency of verbs among higher and lower grades</a:t>
            </a:r>
          </a:p>
          <a:p>
            <a:r>
              <a:rPr lang="en-US" altLang="ja-JP" sz="2300" dirty="0"/>
              <a:t>High group of usage frequency elicited from gap between expected value and actual value of verb usage frequency calculated from population ratio.</a:t>
            </a:r>
          </a:p>
        </p:txBody>
      </p:sp>
      <p:cxnSp>
        <p:nvCxnSpPr>
          <p:cNvPr id="7" name="直線コネクタ 6"/>
          <p:cNvCxnSpPr/>
          <p:nvPr/>
        </p:nvCxnSpPr>
        <p:spPr>
          <a:xfrm>
            <a:off x="107504" y="948152"/>
            <a:ext cx="892899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9BEFE-598D-476C-98D5-434708800035}" type="slidenum">
              <a:rPr kumimoji="1" lang="ja-JP" altLang="en-US" smtClean="0"/>
              <a:t>11</a:t>
            </a:fld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28220" y="960687"/>
            <a:ext cx="78875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u="sng" dirty="0"/>
              <a:t>Table 7. Usage frequency of verbs among higher and lower grades</a:t>
            </a:r>
            <a:endParaRPr kumimoji="1" lang="ja-JP" altLang="en-US" sz="2000" u="sng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8615648"/>
              </p:ext>
            </p:extLst>
          </p:nvPr>
        </p:nvGraphicFramePr>
        <p:xfrm>
          <a:off x="755576" y="2132856"/>
          <a:ext cx="1080120" cy="45886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xmlns="" val="3965127613"/>
                    </a:ext>
                  </a:extLst>
                </a:gridCol>
              </a:tblGrid>
              <a:tr h="2294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Enter 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926209643"/>
                  </a:ext>
                </a:extLst>
              </a:tr>
              <a:tr h="2294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Do 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817333651"/>
                  </a:ext>
                </a:extLst>
              </a:tr>
              <a:tr h="2294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End 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196852789"/>
                  </a:ext>
                </a:extLst>
              </a:tr>
              <a:tr h="2294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Deem 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136692049"/>
                  </a:ext>
                </a:extLst>
              </a:tr>
              <a:tr h="2294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Judge 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90196820"/>
                  </a:ext>
                </a:extLst>
              </a:tr>
              <a:tr h="2294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Have 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873121720"/>
                  </a:ext>
                </a:extLst>
              </a:tr>
              <a:tr h="2294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Think 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59814063"/>
                  </a:ext>
                </a:extLst>
              </a:tr>
              <a:tr h="2294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Teach 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717098951"/>
                  </a:ext>
                </a:extLst>
              </a:tr>
              <a:tr h="2294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Want + do best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21129554"/>
                  </a:ext>
                </a:extLst>
              </a:tr>
              <a:tr h="2294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Want + do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20765277"/>
                  </a:ext>
                </a:extLst>
              </a:tr>
              <a:tr h="2294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Know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685958595"/>
                  </a:ext>
                </a:extLst>
              </a:tr>
              <a:tr h="2294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Put in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263978871"/>
                  </a:ext>
                </a:extLst>
              </a:tr>
              <a:tr h="2294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Do best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807840902"/>
                  </a:ext>
                </a:extLst>
              </a:tr>
              <a:tr h="2294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Put out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93656256"/>
                  </a:ext>
                </a:extLst>
              </a:tr>
              <a:tr h="2294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No + do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13151134"/>
                  </a:ext>
                </a:extLst>
              </a:tr>
              <a:tr h="2294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Give birth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269048517"/>
                  </a:ext>
                </a:extLst>
              </a:tr>
              <a:tr h="2294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Begin 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667268215"/>
                  </a:ext>
                </a:extLst>
              </a:tr>
              <a:tr h="2294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Take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263622209"/>
                  </a:ext>
                </a:extLst>
              </a:tr>
              <a:tr h="2294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Understand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044280677"/>
                  </a:ext>
                </a:extLst>
              </a:tr>
              <a:tr h="2294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Be born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566712729"/>
                  </a:ext>
                </a:extLst>
              </a:tr>
            </a:tbl>
          </a:graphicData>
        </a:graphic>
      </p:graphicFrame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6557478"/>
              </p:ext>
            </p:extLst>
          </p:nvPr>
        </p:nvGraphicFramePr>
        <p:xfrm>
          <a:off x="1758374" y="2132848"/>
          <a:ext cx="434461" cy="46133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4461">
                  <a:extLst>
                    <a:ext uri="{9D8B030D-6E8A-4147-A177-3AD203B41FA5}">
                      <a16:colId xmlns:a16="http://schemas.microsoft.com/office/drawing/2014/main" xmlns="" val="264980662"/>
                    </a:ext>
                  </a:extLst>
                </a:gridCol>
              </a:tblGrid>
              <a:tr h="2306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Verb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783182963"/>
                  </a:ext>
                </a:extLst>
              </a:tr>
              <a:tr h="2306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Verb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98916696"/>
                  </a:ext>
                </a:extLst>
              </a:tr>
              <a:tr h="2306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Verb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2824426"/>
                  </a:ext>
                </a:extLst>
              </a:tr>
              <a:tr h="2306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Verb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16425769"/>
                  </a:ext>
                </a:extLst>
              </a:tr>
              <a:tr h="2306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Verb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562654181"/>
                  </a:ext>
                </a:extLst>
              </a:tr>
              <a:tr h="2306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Verb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267614337"/>
                  </a:ext>
                </a:extLst>
              </a:tr>
              <a:tr h="2306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Verb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750337927"/>
                  </a:ext>
                </a:extLst>
              </a:tr>
              <a:tr h="2306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Verb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27160239"/>
                  </a:ext>
                </a:extLst>
              </a:tr>
              <a:tr h="2306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Verb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9837175"/>
                  </a:ext>
                </a:extLst>
              </a:tr>
              <a:tr h="2306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Verb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53728312"/>
                  </a:ext>
                </a:extLst>
              </a:tr>
              <a:tr h="2306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Verb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186488702"/>
                  </a:ext>
                </a:extLst>
              </a:tr>
              <a:tr h="2306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Verb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495933691"/>
                  </a:ext>
                </a:extLst>
              </a:tr>
              <a:tr h="2306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Verb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087600394"/>
                  </a:ext>
                </a:extLst>
              </a:tr>
              <a:tr h="2306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Verb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612083884"/>
                  </a:ext>
                </a:extLst>
              </a:tr>
              <a:tr h="2306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Verb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798874984"/>
                  </a:ext>
                </a:extLst>
              </a:tr>
              <a:tr h="2306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Verb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73146866"/>
                  </a:ext>
                </a:extLst>
              </a:tr>
              <a:tr h="2306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Verb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14677631"/>
                  </a:ext>
                </a:extLst>
              </a:tr>
              <a:tr h="2306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Verb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785352322"/>
                  </a:ext>
                </a:extLst>
              </a:tr>
              <a:tr h="2306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Verb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072946976"/>
                  </a:ext>
                </a:extLst>
              </a:tr>
              <a:tr h="2306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Verb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613197220"/>
                  </a:ext>
                </a:extLst>
              </a:tr>
            </a:tbl>
          </a:graphicData>
        </a:graphic>
      </p:graphicFrame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540410"/>
              </p:ext>
            </p:extLst>
          </p:nvPr>
        </p:nvGraphicFramePr>
        <p:xfrm>
          <a:off x="5364089" y="2204864"/>
          <a:ext cx="792087" cy="4392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2087">
                  <a:extLst>
                    <a:ext uri="{9D8B030D-6E8A-4147-A177-3AD203B41FA5}">
                      <a16:colId xmlns:a16="http://schemas.microsoft.com/office/drawing/2014/main" xmlns="" val="4107638180"/>
                    </a:ext>
                  </a:extLst>
                </a:gridCol>
              </a:tblGrid>
              <a:tr h="2196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Touch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251122915"/>
                  </a:ext>
                </a:extLst>
              </a:tr>
              <a:tr h="2196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Play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654325449"/>
                  </a:ext>
                </a:extLst>
              </a:tr>
              <a:tr h="2196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Go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639411099"/>
                  </a:ext>
                </a:extLst>
              </a:tr>
              <a:tr h="2196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Put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19693077"/>
                  </a:ext>
                </a:extLst>
              </a:tr>
              <a:tr h="2196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Give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90183974"/>
                  </a:ext>
                </a:extLst>
              </a:tr>
              <a:tr h="2196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Say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3787305"/>
                  </a:ext>
                </a:extLst>
              </a:tr>
              <a:tr h="2196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Come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65268029"/>
                  </a:ext>
                </a:extLst>
              </a:tr>
              <a:tr h="2196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Present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167098877"/>
                  </a:ext>
                </a:extLst>
              </a:tr>
              <a:tr h="2196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Perform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67716870"/>
                  </a:ext>
                </a:extLst>
              </a:tr>
              <a:tr h="2196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See(kanji )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82284248"/>
                  </a:ext>
                </a:extLst>
              </a:tr>
              <a:tr h="2196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Stand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167049354"/>
                  </a:ext>
                </a:extLst>
              </a:tr>
              <a:tr h="2196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Shake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740328694"/>
                  </a:ext>
                </a:extLst>
              </a:tr>
              <a:tr h="2196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Sleep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326312131"/>
                  </a:ext>
                </a:extLst>
              </a:tr>
              <a:tr h="2196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Pet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65645065"/>
                  </a:ext>
                </a:extLst>
              </a:tr>
              <a:tr h="2196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End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309980672"/>
                  </a:ext>
                </a:extLst>
              </a:tr>
              <a:tr h="2196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Catch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237282685"/>
                  </a:ext>
                </a:extLst>
              </a:tr>
              <a:tr h="2196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Run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02667372"/>
                  </a:ext>
                </a:extLst>
              </a:tr>
              <a:tr h="2196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See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009869038"/>
                  </a:ext>
                </a:extLst>
              </a:tr>
              <a:tr h="2196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Want+ play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043008718"/>
                  </a:ext>
                </a:extLst>
              </a:tr>
              <a:tr h="2196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Be pleased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34374983"/>
                  </a:ext>
                </a:extLst>
              </a:tr>
            </a:tbl>
          </a:graphicData>
        </a:graphic>
      </p:graphicFrame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4049440"/>
              </p:ext>
            </p:extLst>
          </p:nvPr>
        </p:nvGraphicFramePr>
        <p:xfrm>
          <a:off x="6156176" y="2204864"/>
          <a:ext cx="434461" cy="4392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4461">
                  <a:extLst>
                    <a:ext uri="{9D8B030D-6E8A-4147-A177-3AD203B41FA5}">
                      <a16:colId xmlns:a16="http://schemas.microsoft.com/office/drawing/2014/main" xmlns="" val="675738756"/>
                    </a:ext>
                  </a:extLst>
                </a:gridCol>
              </a:tblGrid>
              <a:tr h="2196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Verb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413872355"/>
                  </a:ext>
                </a:extLst>
              </a:tr>
              <a:tr h="2196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Verb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272912344"/>
                  </a:ext>
                </a:extLst>
              </a:tr>
              <a:tr h="2196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Verb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83201937"/>
                  </a:ext>
                </a:extLst>
              </a:tr>
              <a:tr h="2196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Verb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51182934"/>
                  </a:ext>
                </a:extLst>
              </a:tr>
              <a:tr h="2196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Verb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129099"/>
                  </a:ext>
                </a:extLst>
              </a:tr>
              <a:tr h="2196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Verb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53005579"/>
                  </a:ext>
                </a:extLst>
              </a:tr>
              <a:tr h="2196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Verb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3437235"/>
                  </a:ext>
                </a:extLst>
              </a:tr>
              <a:tr h="2196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Verb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79644822"/>
                  </a:ext>
                </a:extLst>
              </a:tr>
              <a:tr h="2196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Verb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652009431"/>
                  </a:ext>
                </a:extLst>
              </a:tr>
              <a:tr h="2196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Verb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786436332"/>
                  </a:ext>
                </a:extLst>
              </a:tr>
              <a:tr h="2196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Verb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0730161"/>
                  </a:ext>
                </a:extLst>
              </a:tr>
              <a:tr h="2196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Verb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269403993"/>
                  </a:ext>
                </a:extLst>
              </a:tr>
              <a:tr h="2196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Verb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373448293"/>
                  </a:ext>
                </a:extLst>
              </a:tr>
              <a:tr h="2196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Verb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6315649"/>
                  </a:ext>
                </a:extLst>
              </a:tr>
              <a:tr h="2196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Verb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499855049"/>
                  </a:ext>
                </a:extLst>
              </a:tr>
              <a:tr h="2196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Verb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45409051"/>
                  </a:ext>
                </a:extLst>
              </a:tr>
              <a:tr h="2196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Verb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473075519"/>
                  </a:ext>
                </a:extLst>
              </a:tr>
              <a:tr h="2196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Verb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20713598"/>
                  </a:ext>
                </a:extLst>
              </a:tr>
              <a:tr h="2196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Verb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99307648"/>
                  </a:ext>
                </a:extLst>
              </a:tr>
              <a:tr h="2196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Verb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0231494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5059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281175" y="197678"/>
            <a:ext cx="3707904" cy="78684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3200" dirty="0"/>
              <a:t>Result 6: Adjectives </a:t>
            </a:r>
          </a:p>
          <a:p>
            <a:pPr algn="l"/>
            <a:r>
              <a:rPr lang="en-US" altLang="ja-JP" sz="3200" dirty="0"/>
              <a:t>= Feelings and evaluation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7694" y="131245"/>
            <a:ext cx="3168352" cy="6698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図 4"/>
          <p:cNvPicPr/>
          <p:nvPr/>
        </p:nvPicPr>
        <p:blipFill>
          <a:blip r:embed="rId3"/>
          <a:stretch>
            <a:fillRect/>
          </a:stretch>
        </p:blipFill>
        <p:spPr>
          <a:xfrm>
            <a:off x="826088" y="2408201"/>
            <a:ext cx="3261128" cy="1298605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809551" y="1844824"/>
            <a:ext cx="3707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/>
              <a:t>Frequently used adjectives among </a:t>
            </a:r>
            <a:r>
              <a:rPr lang="en-US" altLang="ja-JP" sz="1400" b="1" u="sng" dirty="0"/>
              <a:t>higher</a:t>
            </a:r>
            <a:r>
              <a:rPr lang="en-US" altLang="ja-JP" sz="1400" dirty="0"/>
              <a:t> grades </a:t>
            </a:r>
            <a:r>
              <a:rPr lang="fr-FR" altLang="ja-JP" sz="1400" dirty="0"/>
              <a:t>(Chi-squared test, </a:t>
            </a:r>
            <a:r>
              <a:rPr lang="en-US" altLang="ja-JP" sz="1400" dirty="0"/>
              <a:t>p&lt;.05)</a:t>
            </a:r>
            <a:endParaRPr kumimoji="1" lang="ja-JP" altLang="en-US" sz="1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18215" y="4088638"/>
            <a:ext cx="36368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/>
              <a:t>Frequently used adjectives among</a:t>
            </a:r>
            <a:r>
              <a:rPr lang="en-US" altLang="ja-JP" sz="1400" b="1" u="sng" dirty="0"/>
              <a:t> lower </a:t>
            </a:r>
            <a:r>
              <a:rPr lang="en-US" altLang="ja-JP" sz="1400" dirty="0"/>
              <a:t>grades </a:t>
            </a:r>
            <a:r>
              <a:rPr lang="fr-FR" altLang="ja-JP" sz="1400" dirty="0"/>
              <a:t>(Chi-squared test, </a:t>
            </a:r>
            <a:r>
              <a:rPr lang="en-US" altLang="ja-JP" sz="1400" dirty="0"/>
              <a:t>p&lt;.05)</a:t>
            </a:r>
            <a:endParaRPr lang="ja-JP" altLang="en-US" sz="1400" dirty="0"/>
          </a:p>
        </p:txBody>
      </p:sp>
      <p:pic>
        <p:nvPicPr>
          <p:cNvPr id="8" name="図 7"/>
          <p:cNvPicPr/>
          <p:nvPr/>
        </p:nvPicPr>
        <p:blipFill>
          <a:blip r:embed="rId4"/>
          <a:stretch>
            <a:fillRect/>
          </a:stretch>
        </p:blipFill>
        <p:spPr>
          <a:xfrm>
            <a:off x="872297" y="4611858"/>
            <a:ext cx="3457575" cy="2129510"/>
          </a:xfrm>
          <a:prstGeom prst="rect">
            <a:avLst/>
          </a:prstGeom>
        </p:spPr>
      </p:pic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9BEFE-598D-476C-98D5-434708800035}" type="slidenum">
              <a:rPr kumimoji="1" lang="ja-JP" altLang="en-US" smtClean="0"/>
              <a:t>12</a:t>
            </a:fld>
            <a:endParaRPr kumimoji="1" lang="ja-JP" altLang="en-US"/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9894657"/>
              </p:ext>
            </p:extLst>
          </p:nvPr>
        </p:nvGraphicFramePr>
        <p:xfrm>
          <a:off x="1200928" y="2434283"/>
          <a:ext cx="1158096" cy="12257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7982">
                  <a:extLst>
                    <a:ext uri="{9D8B030D-6E8A-4147-A177-3AD203B41FA5}">
                      <a16:colId xmlns:a16="http://schemas.microsoft.com/office/drawing/2014/main" xmlns="" val="1980375619"/>
                    </a:ext>
                  </a:extLst>
                </a:gridCol>
                <a:gridCol w="660114">
                  <a:extLst>
                    <a:ext uri="{9D8B030D-6E8A-4147-A177-3AD203B41FA5}">
                      <a16:colId xmlns:a16="http://schemas.microsoft.com/office/drawing/2014/main" xmlns="" val="530351495"/>
                    </a:ext>
                  </a:extLst>
                </a:gridCol>
              </a:tblGrid>
              <a:tr h="3802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solidFill>
                            <a:schemeClr val="tx1"/>
                          </a:solidFill>
                          <a:effectLst/>
                        </a:rPr>
                        <a:t>Word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solidFill>
                            <a:schemeClr val="tx1"/>
                          </a:solidFill>
                          <a:effectLst/>
                        </a:rPr>
                        <a:t>Word Class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51140877"/>
                  </a:ext>
                </a:extLst>
              </a:tr>
              <a:tr h="2818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solidFill>
                            <a:schemeClr val="tx1"/>
                          </a:solidFill>
                          <a:effectLst/>
                        </a:rPr>
                        <a:t>Hot 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solidFill>
                            <a:schemeClr val="tx1"/>
                          </a:solidFill>
                          <a:effectLst/>
                        </a:rPr>
                        <a:t>Adjective 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22890660"/>
                  </a:ext>
                </a:extLst>
              </a:tr>
              <a:tr h="2818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solidFill>
                            <a:schemeClr val="tx1"/>
                          </a:solidFill>
                          <a:effectLst/>
                        </a:rPr>
                        <a:t>Many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solidFill>
                            <a:schemeClr val="tx1"/>
                          </a:solidFill>
                          <a:effectLst/>
                        </a:rPr>
                        <a:t>Adjective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11867986"/>
                  </a:ext>
                </a:extLst>
              </a:tr>
              <a:tr h="2818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solidFill>
                            <a:schemeClr val="tx1"/>
                          </a:solidFill>
                          <a:effectLst/>
                        </a:rPr>
                        <a:t>Scary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solidFill>
                            <a:schemeClr val="tx1"/>
                          </a:solidFill>
                          <a:effectLst/>
                        </a:rPr>
                        <a:t>Adjective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86566425"/>
                  </a:ext>
                </a:extLst>
              </a:tr>
            </a:tbl>
          </a:graphicData>
        </a:graphic>
      </p:graphicFrame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9238085"/>
              </p:ext>
            </p:extLst>
          </p:nvPr>
        </p:nvGraphicFramePr>
        <p:xfrm>
          <a:off x="2354478" y="2415557"/>
          <a:ext cx="2001498" cy="274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7166">
                  <a:extLst>
                    <a:ext uri="{9D8B030D-6E8A-4147-A177-3AD203B41FA5}">
                      <a16:colId xmlns:a16="http://schemas.microsoft.com/office/drawing/2014/main" xmlns="" val="1368060853"/>
                    </a:ext>
                  </a:extLst>
                </a:gridCol>
                <a:gridCol w="667166">
                  <a:extLst>
                    <a:ext uri="{9D8B030D-6E8A-4147-A177-3AD203B41FA5}">
                      <a16:colId xmlns:a16="http://schemas.microsoft.com/office/drawing/2014/main" xmlns="" val="1659578894"/>
                    </a:ext>
                  </a:extLst>
                </a:gridCol>
                <a:gridCol w="667166">
                  <a:extLst>
                    <a:ext uri="{9D8B030D-6E8A-4147-A177-3AD203B41FA5}">
                      <a16:colId xmlns:a16="http://schemas.microsoft.com/office/drawing/2014/main" xmlns="" val="124406718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>
                          <a:solidFill>
                            <a:schemeClr val="tx1"/>
                          </a:solidFill>
                          <a:effectLst/>
                        </a:rPr>
                        <a:t>Attribute Frequency</a:t>
                      </a:r>
                      <a:endParaRPr lang="ja-JP" sz="9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>
                          <a:solidFill>
                            <a:schemeClr val="tx1"/>
                          </a:solidFill>
                          <a:effectLst/>
                        </a:rPr>
                        <a:t>Total Frequency</a:t>
                      </a:r>
                      <a:endParaRPr lang="ja-JP" sz="9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effectLst/>
                        </a:rPr>
                        <a:t>Index Value</a:t>
                      </a:r>
                      <a:endParaRPr lang="ja-JP" sz="9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29838617"/>
                  </a:ext>
                </a:extLst>
              </a:tr>
            </a:tbl>
          </a:graphicData>
        </a:graphic>
      </p:graphicFrame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013804"/>
              </p:ext>
            </p:extLst>
          </p:nvPr>
        </p:nvGraphicFramePr>
        <p:xfrm>
          <a:off x="2570502" y="4598308"/>
          <a:ext cx="2001498" cy="274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7166">
                  <a:extLst>
                    <a:ext uri="{9D8B030D-6E8A-4147-A177-3AD203B41FA5}">
                      <a16:colId xmlns:a16="http://schemas.microsoft.com/office/drawing/2014/main" xmlns="" val="1368060853"/>
                    </a:ext>
                  </a:extLst>
                </a:gridCol>
                <a:gridCol w="667166">
                  <a:extLst>
                    <a:ext uri="{9D8B030D-6E8A-4147-A177-3AD203B41FA5}">
                      <a16:colId xmlns:a16="http://schemas.microsoft.com/office/drawing/2014/main" xmlns="" val="1659578894"/>
                    </a:ext>
                  </a:extLst>
                </a:gridCol>
                <a:gridCol w="667166">
                  <a:extLst>
                    <a:ext uri="{9D8B030D-6E8A-4147-A177-3AD203B41FA5}">
                      <a16:colId xmlns:a16="http://schemas.microsoft.com/office/drawing/2014/main" xmlns="" val="124406718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>
                          <a:solidFill>
                            <a:schemeClr val="tx1"/>
                          </a:solidFill>
                          <a:effectLst/>
                        </a:rPr>
                        <a:t>Attribute Frequency</a:t>
                      </a:r>
                      <a:endParaRPr lang="ja-JP" sz="9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>
                          <a:solidFill>
                            <a:schemeClr val="tx1"/>
                          </a:solidFill>
                          <a:effectLst/>
                        </a:rPr>
                        <a:t>Total Frequency</a:t>
                      </a:r>
                      <a:endParaRPr lang="ja-JP" sz="9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effectLst/>
                        </a:rPr>
                        <a:t>Index Value</a:t>
                      </a:r>
                      <a:endParaRPr lang="ja-JP" sz="9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29838617"/>
                  </a:ext>
                </a:extLst>
              </a:tr>
            </a:tbl>
          </a:graphicData>
        </a:graphic>
      </p:graphicFrame>
      <p:sp>
        <p:nvSpPr>
          <p:cNvPr id="14" name="正方形/長方形 13"/>
          <p:cNvSpPr/>
          <p:nvPr/>
        </p:nvSpPr>
        <p:spPr>
          <a:xfrm>
            <a:off x="1173380" y="4611858"/>
            <a:ext cx="961747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400" b="1" dirty="0"/>
              <a:t>Word</a:t>
            </a:r>
            <a:endParaRPr lang="ja-JP" altLang="en-US" sz="1400" b="1" dirty="0"/>
          </a:p>
        </p:txBody>
      </p:sp>
      <p:sp>
        <p:nvSpPr>
          <p:cNvPr id="15" name="正方形/長方形 14"/>
          <p:cNvSpPr/>
          <p:nvPr/>
        </p:nvSpPr>
        <p:spPr>
          <a:xfrm>
            <a:off x="2056001" y="4544435"/>
            <a:ext cx="50964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900" b="1" dirty="0"/>
              <a:t>Word Class</a:t>
            </a:r>
            <a:endParaRPr lang="ja-JP" altLang="en-US" sz="900" b="1" dirty="0"/>
          </a:p>
        </p:txBody>
      </p:sp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8937491"/>
              </p:ext>
            </p:extLst>
          </p:nvPr>
        </p:nvGraphicFramePr>
        <p:xfrm>
          <a:off x="1173380" y="4896576"/>
          <a:ext cx="1481102" cy="18046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0551">
                  <a:extLst>
                    <a:ext uri="{9D8B030D-6E8A-4147-A177-3AD203B41FA5}">
                      <a16:colId xmlns:a16="http://schemas.microsoft.com/office/drawing/2014/main" xmlns="" val="2316454203"/>
                    </a:ext>
                  </a:extLst>
                </a:gridCol>
                <a:gridCol w="740551">
                  <a:extLst>
                    <a:ext uri="{9D8B030D-6E8A-4147-A177-3AD203B41FA5}">
                      <a16:colId xmlns:a16="http://schemas.microsoft.com/office/drawing/2014/main" xmlns="" val="494260840"/>
                    </a:ext>
                  </a:extLst>
                </a:gridCol>
              </a:tblGrid>
              <a:tr h="2578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solidFill>
                            <a:schemeClr val="tx1"/>
                          </a:solidFill>
                          <a:effectLst/>
                        </a:rPr>
                        <a:t>Warm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solidFill>
                            <a:schemeClr val="tx1"/>
                          </a:solidFill>
                          <a:effectLst/>
                        </a:rPr>
                        <a:t>Adjective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40848821"/>
                  </a:ext>
                </a:extLst>
              </a:tr>
              <a:tr h="2578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solidFill>
                            <a:schemeClr val="tx1"/>
                          </a:solidFill>
                          <a:effectLst/>
                        </a:rPr>
                        <a:t>Cute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solidFill>
                            <a:schemeClr val="tx1"/>
                          </a:solidFill>
                          <a:effectLst/>
                        </a:rPr>
                        <a:t>Adjective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63418273"/>
                  </a:ext>
                </a:extLst>
              </a:tr>
              <a:tr h="2578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solidFill>
                            <a:schemeClr val="tx1"/>
                          </a:solidFill>
                          <a:effectLst/>
                        </a:rPr>
                        <a:t>Quick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solidFill>
                            <a:schemeClr val="tx1"/>
                          </a:solidFill>
                          <a:effectLst/>
                        </a:rPr>
                        <a:t>Adjective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01166069"/>
                  </a:ext>
                </a:extLst>
              </a:tr>
              <a:tr h="2578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solidFill>
                            <a:schemeClr val="tx1"/>
                          </a:solidFill>
                          <a:effectLst/>
                        </a:rPr>
                        <a:t>Shameful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solidFill>
                            <a:schemeClr val="tx1"/>
                          </a:solidFill>
                          <a:effectLst/>
                        </a:rPr>
                        <a:t>Adjective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33132371"/>
                  </a:ext>
                </a:extLst>
              </a:tr>
              <a:tr h="2578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solidFill>
                            <a:schemeClr val="tx1"/>
                          </a:solidFill>
                          <a:effectLst/>
                        </a:rPr>
                        <a:t>Friendly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solidFill>
                            <a:schemeClr val="tx1"/>
                          </a:solidFill>
                          <a:effectLst/>
                        </a:rPr>
                        <a:t>Adjective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68317314"/>
                  </a:ext>
                </a:extLst>
              </a:tr>
              <a:tr h="2578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solidFill>
                            <a:schemeClr val="tx1"/>
                          </a:solidFill>
                          <a:effectLst/>
                        </a:rPr>
                        <a:t>Red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solidFill>
                            <a:schemeClr val="tx1"/>
                          </a:solidFill>
                          <a:effectLst/>
                        </a:rPr>
                        <a:t>Adjective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75189560"/>
                  </a:ext>
                </a:extLst>
              </a:tr>
              <a:tr h="2578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solidFill>
                            <a:schemeClr val="tx1"/>
                          </a:solidFill>
                          <a:effectLst/>
                        </a:rPr>
                        <a:t>Interesting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solidFill>
                            <a:schemeClr val="tx1"/>
                          </a:solidFill>
                          <a:effectLst/>
                        </a:rPr>
                        <a:t>Adjective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8386693"/>
                  </a:ext>
                </a:extLst>
              </a:tr>
            </a:tbl>
          </a:graphicData>
        </a:graphic>
      </p:graphicFrame>
      <p:graphicFrame>
        <p:nvGraphicFramePr>
          <p:cNvPr id="18" name="表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8307651"/>
              </p:ext>
            </p:extLst>
          </p:nvPr>
        </p:nvGraphicFramePr>
        <p:xfrm>
          <a:off x="5595766" y="188640"/>
          <a:ext cx="2576634" cy="3034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4096">
                  <a:extLst>
                    <a:ext uri="{9D8B030D-6E8A-4147-A177-3AD203B41FA5}">
                      <a16:colId xmlns:a16="http://schemas.microsoft.com/office/drawing/2014/main" xmlns="" val="207271208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435333869"/>
                    </a:ext>
                  </a:extLst>
                </a:gridCol>
                <a:gridCol w="776434">
                  <a:extLst>
                    <a:ext uri="{9D8B030D-6E8A-4147-A177-3AD203B41FA5}">
                      <a16:colId xmlns:a16="http://schemas.microsoft.com/office/drawing/2014/main" xmlns="" val="2895292046"/>
                    </a:ext>
                  </a:extLst>
                </a:gridCol>
              </a:tblGrid>
              <a:tr h="3034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solidFill>
                            <a:schemeClr val="tx1"/>
                          </a:solidFill>
                          <a:effectLst/>
                        </a:rPr>
                        <a:t>Word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solidFill>
                            <a:schemeClr val="tx1"/>
                          </a:solidFill>
                          <a:effectLst/>
                        </a:rPr>
                        <a:t>Word Class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solidFill>
                            <a:schemeClr val="tx1"/>
                          </a:solidFill>
                          <a:effectLst/>
                        </a:rPr>
                        <a:t>Frequency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29465950"/>
                  </a:ext>
                </a:extLst>
              </a:tr>
            </a:tbl>
          </a:graphicData>
        </a:graphic>
      </p:graphicFrame>
      <p:graphicFrame>
        <p:nvGraphicFramePr>
          <p:cNvPr id="19" name="表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0111594"/>
              </p:ext>
            </p:extLst>
          </p:nvPr>
        </p:nvGraphicFramePr>
        <p:xfrm>
          <a:off x="5593248" y="465551"/>
          <a:ext cx="1802718" cy="6255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8622">
                  <a:extLst>
                    <a:ext uri="{9D8B030D-6E8A-4147-A177-3AD203B41FA5}">
                      <a16:colId xmlns:a16="http://schemas.microsoft.com/office/drawing/2014/main" xmlns="" val="32013328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898359077"/>
                    </a:ext>
                  </a:extLst>
                </a:gridCol>
              </a:tblGrid>
              <a:tr h="312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chemeClr val="tx1"/>
                          </a:solidFill>
                          <a:effectLst/>
                        </a:rPr>
                        <a:t>Good</a:t>
                      </a:r>
                      <a:endParaRPr lang="ja-JP" sz="14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chemeClr val="tx1"/>
                          </a:solidFill>
                          <a:effectLst/>
                        </a:rPr>
                        <a:t>Adjective</a:t>
                      </a:r>
                      <a:endParaRPr lang="ja-JP" sz="14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74836350"/>
                  </a:ext>
                </a:extLst>
              </a:tr>
              <a:tr h="312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chemeClr val="tx1"/>
                          </a:solidFill>
                          <a:effectLst/>
                        </a:rPr>
                        <a:t>Cute</a:t>
                      </a:r>
                      <a:endParaRPr lang="ja-JP" sz="14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chemeClr val="tx1"/>
                          </a:solidFill>
                          <a:effectLst/>
                        </a:rPr>
                        <a:t>Adjective</a:t>
                      </a:r>
                      <a:endParaRPr lang="ja-JP" sz="14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86320801"/>
                  </a:ext>
                </a:extLst>
              </a:tr>
              <a:tr h="312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chemeClr val="tx1"/>
                          </a:solidFill>
                          <a:effectLst/>
                        </a:rPr>
                        <a:t>Happy</a:t>
                      </a:r>
                      <a:endParaRPr lang="ja-JP" sz="14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chemeClr val="tx1"/>
                          </a:solidFill>
                          <a:effectLst/>
                        </a:rPr>
                        <a:t>Adjective</a:t>
                      </a:r>
                      <a:endParaRPr lang="ja-JP" sz="14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25025922"/>
                  </a:ext>
                </a:extLst>
              </a:tr>
              <a:tr h="312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chemeClr val="tx1"/>
                          </a:solidFill>
                          <a:effectLst/>
                        </a:rPr>
                        <a:t>Amazing</a:t>
                      </a:r>
                      <a:endParaRPr lang="ja-JP" sz="14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chemeClr val="tx1"/>
                          </a:solidFill>
                          <a:effectLst/>
                        </a:rPr>
                        <a:t>Adjective</a:t>
                      </a:r>
                      <a:endParaRPr lang="ja-JP" sz="14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25112140"/>
                  </a:ext>
                </a:extLst>
              </a:tr>
              <a:tr h="312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chemeClr val="tx1"/>
                          </a:solidFill>
                          <a:effectLst/>
                        </a:rPr>
                        <a:t>Fun</a:t>
                      </a:r>
                      <a:endParaRPr lang="ja-JP" sz="14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chemeClr val="tx1"/>
                          </a:solidFill>
                          <a:effectLst/>
                        </a:rPr>
                        <a:t>Adjective</a:t>
                      </a:r>
                      <a:endParaRPr lang="ja-JP" sz="14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60535633"/>
                  </a:ext>
                </a:extLst>
              </a:tr>
              <a:tr h="312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chemeClr val="tx1"/>
                          </a:solidFill>
                          <a:effectLst/>
                        </a:rPr>
                        <a:t>Sad</a:t>
                      </a:r>
                      <a:endParaRPr lang="ja-JP" sz="14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chemeClr val="tx1"/>
                          </a:solidFill>
                          <a:effectLst/>
                        </a:rPr>
                        <a:t>Adjective</a:t>
                      </a:r>
                      <a:endParaRPr lang="ja-JP" sz="14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0160289"/>
                  </a:ext>
                </a:extLst>
              </a:tr>
              <a:tr h="312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chemeClr val="tx1"/>
                          </a:solidFill>
                          <a:effectLst/>
                        </a:rPr>
                        <a:t>Fast</a:t>
                      </a:r>
                      <a:endParaRPr lang="ja-JP" sz="14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chemeClr val="tx1"/>
                          </a:solidFill>
                          <a:effectLst/>
                        </a:rPr>
                        <a:t>Adjective</a:t>
                      </a:r>
                      <a:endParaRPr lang="ja-JP" sz="14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93327652"/>
                  </a:ext>
                </a:extLst>
              </a:tr>
              <a:tr h="312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chemeClr val="tx1"/>
                          </a:solidFill>
                          <a:effectLst/>
                        </a:rPr>
                        <a:t>Small</a:t>
                      </a:r>
                      <a:endParaRPr lang="ja-JP" sz="14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chemeClr val="tx1"/>
                          </a:solidFill>
                          <a:effectLst/>
                        </a:rPr>
                        <a:t>Adjective</a:t>
                      </a:r>
                      <a:endParaRPr lang="ja-JP" sz="14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64611630"/>
                  </a:ext>
                </a:extLst>
              </a:tr>
              <a:tr h="312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chemeClr val="tx1"/>
                          </a:solidFill>
                          <a:effectLst/>
                        </a:rPr>
                        <a:t>Big</a:t>
                      </a:r>
                      <a:endParaRPr lang="ja-JP" sz="14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chemeClr val="tx1"/>
                          </a:solidFill>
                          <a:effectLst/>
                        </a:rPr>
                        <a:t>Adjective</a:t>
                      </a:r>
                      <a:endParaRPr lang="ja-JP" sz="14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52556365"/>
                  </a:ext>
                </a:extLst>
              </a:tr>
              <a:tr h="312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chemeClr val="tx1"/>
                          </a:solidFill>
                          <a:effectLst/>
                        </a:rPr>
                        <a:t>Scary</a:t>
                      </a:r>
                      <a:endParaRPr lang="ja-JP" sz="14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chemeClr val="tx1"/>
                          </a:solidFill>
                          <a:effectLst/>
                        </a:rPr>
                        <a:t>Adjective</a:t>
                      </a:r>
                      <a:endParaRPr lang="ja-JP" sz="14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3024478"/>
                  </a:ext>
                </a:extLst>
              </a:tr>
              <a:tr h="312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chemeClr val="tx1"/>
                          </a:solidFill>
                          <a:effectLst/>
                        </a:rPr>
                        <a:t>White</a:t>
                      </a:r>
                      <a:endParaRPr lang="ja-JP" sz="14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chemeClr val="tx1"/>
                          </a:solidFill>
                          <a:effectLst/>
                        </a:rPr>
                        <a:t>Adjective</a:t>
                      </a:r>
                      <a:endParaRPr lang="ja-JP" sz="14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47794622"/>
                  </a:ext>
                </a:extLst>
              </a:tr>
              <a:tr h="312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chemeClr val="tx1"/>
                          </a:solidFill>
                          <a:effectLst/>
                        </a:rPr>
                        <a:t>Kind</a:t>
                      </a:r>
                      <a:endParaRPr lang="ja-JP" sz="14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chemeClr val="tx1"/>
                          </a:solidFill>
                          <a:effectLst/>
                        </a:rPr>
                        <a:t>Adjective</a:t>
                      </a:r>
                      <a:endParaRPr lang="ja-JP" sz="14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58827297"/>
                  </a:ext>
                </a:extLst>
              </a:tr>
              <a:tr h="312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chemeClr val="tx1"/>
                          </a:solidFill>
                          <a:effectLst/>
                        </a:rPr>
                        <a:t>Gentle</a:t>
                      </a:r>
                      <a:endParaRPr lang="ja-JP" sz="14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chemeClr val="tx1"/>
                          </a:solidFill>
                          <a:effectLst/>
                        </a:rPr>
                        <a:t>Adjective</a:t>
                      </a:r>
                      <a:endParaRPr lang="ja-JP" sz="14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09315641"/>
                  </a:ext>
                </a:extLst>
              </a:tr>
              <a:tr h="312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chemeClr val="tx1"/>
                          </a:solidFill>
                          <a:effectLst/>
                        </a:rPr>
                        <a:t>Many</a:t>
                      </a:r>
                      <a:endParaRPr lang="ja-JP" sz="14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chemeClr val="tx1"/>
                          </a:solidFill>
                          <a:effectLst/>
                        </a:rPr>
                        <a:t>Adjective</a:t>
                      </a:r>
                      <a:endParaRPr lang="ja-JP" sz="14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15337151"/>
                  </a:ext>
                </a:extLst>
              </a:tr>
              <a:tr h="312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chemeClr val="tx1"/>
                          </a:solidFill>
                          <a:effectLst/>
                        </a:rPr>
                        <a:t>New</a:t>
                      </a:r>
                      <a:endParaRPr lang="ja-JP" sz="14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chemeClr val="tx1"/>
                          </a:solidFill>
                          <a:effectLst/>
                        </a:rPr>
                        <a:t>Adjective</a:t>
                      </a:r>
                      <a:endParaRPr lang="ja-JP" sz="14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31313689"/>
                  </a:ext>
                </a:extLst>
              </a:tr>
              <a:tr h="312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chemeClr val="tx1"/>
                          </a:solidFill>
                          <a:effectLst/>
                        </a:rPr>
                        <a:t>Warm</a:t>
                      </a:r>
                      <a:endParaRPr lang="ja-JP" sz="14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chemeClr val="tx1"/>
                          </a:solidFill>
                          <a:effectLst/>
                        </a:rPr>
                        <a:t>Adjective</a:t>
                      </a:r>
                      <a:endParaRPr lang="ja-JP" sz="14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54636126"/>
                  </a:ext>
                </a:extLst>
              </a:tr>
              <a:tr h="312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chemeClr val="tx1"/>
                          </a:solidFill>
                          <a:effectLst/>
                        </a:rPr>
                        <a:t>Cold</a:t>
                      </a:r>
                      <a:endParaRPr lang="ja-JP" sz="14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chemeClr val="tx1"/>
                          </a:solidFill>
                          <a:effectLst/>
                        </a:rPr>
                        <a:t>Adjective</a:t>
                      </a:r>
                      <a:endParaRPr lang="ja-JP" sz="14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64800479"/>
                  </a:ext>
                </a:extLst>
              </a:tr>
              <a:tr h="312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chemeClr val="tx1"/>
                          </a:solidFill>
                          <a:effectLst/>
                        </a:rPr>
                        <a:t>Stinky</a:t>
                      </a:r>
                      <a:endParaRPr lang="ja-JP" sz="14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chemeClr val="tx1"/>
                          </a:solidFill>
                          <a:effectLst/>
                        </a:rPr>
                        <a:t>Adjective</a:t>
                      </a:r>
                      <a:endParaRPr lang="ja-JP" sz="14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7631439"/>
                  </a:ext>
                </a:extLst>
              </a:tr>
              <a:tr h="312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chemeClr val="tx1"/>
                          </a:solidFill>
                          <a:effectLst/>
                        </a:rPr>
                        <a:t>Interesting</a:t>
                      </a:r>
                      <a:endParaRPr lang="ja-JP" sz="14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chemeClr val="tx1"/>
                          </a:solidFill>
                          <a:effectLst/>
                        </a:rPr>
                        <a:t>Adjective</a:t>
                      </a:r>
                      <a:endParaRPr lang="ja-JP" sz="14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57653340"/>
                  </a:ext>
                </a:extLst>
              </a:tr>
              <a:tr h="312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</a:rPr>
                        <a:t>Lonely</a:t>
                      </a:r>
                      <a:endParaRPr lang="ja-JP" sz="14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</a:rPr>
                        <a:t>Adjective</a:t>
                      </a:r>
                      <a:endParaRPr lang="ja-JP" sz="14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29936692"/>
                  </a:ext>
                </a:extLst>
              </a:tr>
            </a:tbl>
          </a:graphicData>
        </a:graphic>
      </p:graphicFrame>
      <p:sp>
        <p:nvSpPr>
          <p:cNvPr id="16" name="テキスト ボックス 15"/>
          <p:cNvSpPr txBox="1"/>
          <p:nvPr/>
        </p:nvSpPr>
        <p:spPr>
          <a:xfrm>
            <a:off x="1106696" y="1200925"/>
            <a:ext cx="370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u="sng" dirty="0"/>
              <a:t>Table 8. Usage frequency of Nouns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1207848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34082"/>
          </a:xfrm>
        </p:spPr>
        <p:txBody>
          <a:bodyPr>
            <a:normAutofit fontScale="90000"/>
          </a:bodyPr>
          <a:lstStyle/>
          <a:p>
            <a:r>
              <a:rPr kumimoji="1" lang="en-US" altLang="ja-JP" sz="4000" dirty="0"/>
              <a:t>Discussion 1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77788" y="980728"/>
            <a:ext cx="8658708" cy="52036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2800" b="1" dirty="0"/>
              <a:t>Nouns</a:t>
            </a:r>
            <a:r>
              <a:rPr lang="en-US" altLang="ja-JP" sz="2800" dirty="0"/>
              <a:t> (express topics and themes)</a:t>
            </a:r>
            <a:r>
              <a:rPr lang="ja-JP" altLang="en-US" sz="2800" dirty="0"/>
              <a:t>→ </a:t>
            </a:r>
            <a:r>
              <a:rPr lang="en-US" altLang="ja-JP" sz="2800" dirty="0"/>
              <a:t>Rabbits appeared frequently </a:t>
            </a:r>
            <a:r>
              <a:rPr lang="en-US" altLang="ja-JP" sz="2400" dirty="0"/>
              <a:t>(from high appearance words and commonly used words).</a:t>
            </a:r>
            <a:r>
              <a:rPr lang="ja-JP" altLang="en-US" sz="2400" dirty="0"/>
              <a:t>　　</a:t>
            </a:r>
            <a:endParaRPr lang="en-US" altLang="ja-JP" sz="2400" dirty="0"/>
          </a:p>
          <a:p>
            <a:pPr marL="0" indent="0">
              <a:buNone/>
            </a:pPr>
            <a:r>
              <a:rPr lang="en-US" altLang="ja-JP" sz="2800" b="1" dirty="0"/>
              <a:t>Verbs </a:t>
            </a:r>
            <a:r>
              <a:rPr lang="en-US" altLang="ja-JP" sz="2800" dirty="0"/>
              <a:t>(express actions)</a:t>
            </a:r>
            <a:r>
              <a:rPr lang="ja-JP" altLang="en-US" sz="2800" dirty="0"/>
              <a:t>→ </a:t>
            </a:r>
            <a:r>
              <a:rPr lang="en-US" altLang="ja-JP" sz="2800" dirty="0"/>
              <a:t>Both expressions of active expression and interest appeared. </a:t>
            </a:r>
            <a:r>
              <a:rPr lang="en-US" altLang="ja-JP" sz="2400" dirty="0"/>
              <a:t>Estimated from combining analysis of usage frequency of verbs and subject-predicate relations among higher and lower grades.</a:t>
            </a:r>
          </a:p>
          <a:p>
            <a:pPr marL="0" indent="0">
              <a:buNone/>
            </a:pPr>
            <a:r>
              <a:rPr lang="ja-JP" altLang="en-US" sz="2400" dirty="0"/>
              <a:t>　　 </a:t>
            </a:r>
            <a:r>
              <a:rPr lang="en-US" altLang="ja-JP" sz="2800" dirty="0"/>
              <a:t>(Higher grades) were characterized by active participation, </a:t>
            </a:r>
            <a:r>
              <a:rPr lang="en-US" altLang="ja-JP" sz="2400" dirty="0"/>
              <a:t>like  “joining the animal rearing committee,” (we) “feed” and “clean.”</a:t>
            </a:r>
          </a:p>
          <a:p>
            <a:pPr marL="0" indent="0">
              <a:buNone/>
            </a:pPr>
            <a:r>
              <a:rPr lang="ja-JP" altLang="en-US" sz="2800" dirty="0"/>
              <a:t>      </a:t>
            </a:r>
            <a:r>
              <a:rPr lang="en-US" altLang="ja-JP" sz="2800" dirty="0"/>
              <a:t>(Lower grades) were characterized by expressions of interest rather than active participation, </a:t>
            </a:r>
            <a:r>
              <a:rPr lang="en-US" altLang="ja-JP" sz="2400" dirty="0"/>
              <a:t>like “touch”(the animals), “play”(with the animals)” and “go” to the animal shed.</a:t>
            </a:r>
          </a:p>
        </p:txBody>
      </p:sp>
      <p:cxnSp>
        <p:nvCxnSpPr>
          <p:cNvPr id="4" name="直線コネクタ 3"/>
          <p:cNvCxnSpPr/>
          <p:nvPr/>
        </p:nvCxnSpPr>
        <p:spPr>
          <a:xfrm>
            <a:off x="107504" y="980728"/>
            <a:ext cx="892899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9BEFE-598D-476C-98D5-434708800035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51576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/>
          <p:nvPr/>
        </p:nvPicPr>
        <p:blipFill>
          <a:blip r:embed="rId2"/>
          <a:stretch>
            <a:fillRect/>
          </a:stretch>
        </p:blipFill>
        <p:spPr>
          <a:xfrm>
            <a:off x="580728" y="1471630"/>
            <a:ext cx="7982544" cy="4866674"/>
          </a:xfrm>
          <a:prstGeom prst="rect">
            <a:avLst/>
          </a:prstGeom>
        </p:spPr>
      </p:pic>
      <p:sp>
        <p:nvSpPr>
          <p:cNvPr id="3" name="タイトル 1"/>
          <p:cNvSpPr txBox="1">
            <a:spLocks/>
          </p:cNvSpPr>
          <p:nvPr/>
        </p:nvSpPr>
        <p:spPr>
          <a:xfrm>
            <a:off x="659791" y="236710"/>
            <a:ext cx="7691968" cy="68935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/>
              <a:t>Result 7: Matching frequency of subject and predicate words</a:t>
            </a:r>
            <a:endParaRPr lang="ja-JP" altLang="en-US" sz="3600" dirty="0"/>
          </a:p>
        </p:txBody>
      </p:sp>
      <p:cxnSp>
        <p:nvCxnSpPr>
          <p:cNvPr id="4" name="直線コネクタ 3"/>
          <p:cNvCxnSpPr/>
          <p:nvPr/>
        </p:nvCxnSpPr>
        <p:spPr>
          <a:xfrm>
            <a:off x="1259632" y="1340768"/>
            <a:ext cx="705678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/>
          <p:cNvSpPr txBox="1"/>
          <p:nvPr/>
        </p:nvSpPr>
        <p:spPr>
          <a:xfrm>
            <a:off x="624448" y="6396334"/>
            <a:ext cx="80453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u="sng" dirty="0"/>
              <a:t>Figure 1. Matching frequency of subject and predicate words</a:t>
            </a:r>
            <a:endParaRPr kumimoji="1" lang="ja-JP" altLang="en-US" sz="2400" u="sng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6550198" y="6396335"/>
            <a:ext cx="2133600" cy="365125"/>
          </a:xfrm>
        </p:spPr>
        <p:txBody>
          <a:bodyPr/>
          <a:lstStyle/>
          <a:p>
            <a:fld id="{3649BEFE-598D-476C-98D5-434708800035}" type="slidenum">
              <a:rPr kumimoji="1" lang="ja-JP" altLang="en-US" smtClean="0"/>
              <a:t>14</a:t>
            </a:fld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107504" y="1700808"/>
            <a:ext cx="2160240" cy="429348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ja-JP" sz="1300" dirty="0"/>
              <a:t>Rabbit ~ is present</a:t>
            </a:r>
          </a:p>
          <a:p>
            <a:r>
              <a:rPr lang="en-US" altLang="ja-JP" sz="1300" dirty="0"/>
              <a:t>Rabbit-care</a:t>
            </a:r>
          </a:p>
          <a:p>
            <a:r>
              <a:rPr lang="en-US" altLang="ja-JP" sz="1300" dirty="0"/>
              <a:t>Food(</a:t>
            </a:r>
            <a:r>
              <a:rPr lang="en-US" altLang="ja-JP" sz="1200" dirty="0"/>
              <a:t>Chinese character</a:t>
            </a:r>
            <a:r>
              <a:rPr lang="en-US" altLang="ja-JP" sz="1300" dirty="0"/>
              <a:t>)-give</a:t>
            </a:r>
          </a:p>
          <a:p>
            <a:r>
              <a:rPr lang="en-US" altLang="ja-JP" sz="1300" dirty="0"/>
              <a:t>School-come</a:t>
            </a:r>
          </a:p>
          <a:p>
            <a:r>
              <a:rPr lang="en-US" altLang="ja-JP" sz="1300" dirty="0"/>
              <a:t>Animal-like</a:t>
            </a:r>
          </a:p>
          <a:p>
            <a:r>
              <a:rPr lang="en-US" altLang="ja-JP" sz="1300" dirty="0"/>
              <a:t>Animal Rearing Committee-enter</a:t>
            </a:r>
          </a:p>
          <a:p>
            <a:r>
              <a:rPr lang="en-US" altLang="ja-JP" sz="1300" dirty="0"/>
              <a:t>Rabbit-die</a:t>
            </a:r>
          </a:p>
          <a:p>
            <a:r>
              <a:rPr lang="en-US" altLang="ja-JP" sz="1300" dirty="0"/>
              <a:t>Shed-enter</a:t>
            </a:r>
          </a:p>
          <a:p>
            <a:r>
              <a:rPr lang="en-US" altLang="ja-JP" sz="1300" dirty="0"/>
              <a:t>Care-do</a:t>
            </a:r>
          </a:p>
          <a:p>
            <a:r>
              <a:rPr lang="en-US" altLang="ja-JP" sz="1300" dirty="0"/>
              <a:t>Food-eat</a:t>
            </a:r>
          </a:p>
          <a:p>
            <a:r>
              <a:rPr lang="en-US" altLang="ja-JP" sz="1300" dirty="0"/>
              <a:t>Feel-good</a:t>
            </a:r>
          </a:p>
          <a:p>
            <a:r>
              <a:rPr lang="en-US" altLang="ja-JP" sz="1300" dirty="0"/>
              <a:t>Caretaker-do</a:t>
            </a:r>
          </a:p>
          <a:p>
            <a:r>
              <a:rPr lang="en-US" altLang="ja-JP" sz="1300" dirty="0"/>
              <a:t>School-present</a:t>
            </a:r>
          </a:p>
          <a:p>
            <a:r>
              <a:rPr lang="en-US" altLang="ja-JP" sz="1300" dirty="0"/>
              <a:t>Caretaker-enter</a:t>
            </a:r>
          </a:p>
          <a:p>
            <a:r>
              <a:rPr lang="en-US" altLang="ja-JP" sz="1300" dirty="0"/>
              <a:t>Food(</a:t>
            </a:r>
            <a:r>
              <a:rPr lang="en-US" altLang="ja-JP" sz="1100" dirty="0"/>
              <a:t>Japanese character </a:t>
            </a:r>
            <a:r>
              <a:rPr lang="en-US" altLang="ja-JP" sz="1300" dirty="0"/>
              <a:t>)-give</a:t>
            </a:r>
          </a:p>
          <a:p>
            <a:r>
              <a:rPr lang="en-US" altLang="ja-JP" sz="1300" dirty="0"/>
              <a:t>Bad-feel</a:t>
            </a:r>
          </a:p>
          <a:p>
            <a:r>
              <a:rPr lang="en-US" altLang="ja-JP" sz="1300" dirty="0"/>
              <a:t>Cleaning-do</a:t>
            </a:r>
          </a:p>
          <a:p>
            <a:r>
              <a:rPr lang="en-US" altLang="ja-JP" sz="1300" dirty="0"/>
              <a:t>Bantam-present </a:t>
            </a:r>
          </a:p>
          <a:p>
            <a:r>
              <a:rPr lang="en-US" altLang="ja-JP" sz="1300" dirty="0"/>
              <a:t>Animal shed-present</a:t>
            </a:r>
          </a:p>
          <a:p>
            <a:r>
              <a:rPr lang="en-US" altLang="ja-JP" sz="1300" dirty="0"/>
              <a:t>Animal-care</a:t>
            </a:r>
          </a:p>
        </p:txBody>
      </p:sp>
    </p:spTree>
    <p:extLst>
      <p:ext uri="{BB962C8B-B14F-4D97-AF65-F5344CB8AC3E}">
        <p14:creationId xmlns:p14="http://schemas.microsoft.com/office/powerpoint/2010/main" val="16238797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706090"/>
          </a:xfrm>
        </p:spPr>
        <p:txBody>
          <a:bodyPr>
            <a:normAutofit fontScale="90000"/>
          </a:bodyPr>
          <a:lstStyle/>
          <a:p>
            <a:r>
              <a:rPr lang="en-US" altLang="ja-JP" dirty="0"/>
              <a:t>Discussion 2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1268760"/>
            <a:ext cx="8712968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altLang="ja-JP" sz="2800" b="1" dirty="0"/>
              <a:t>Adjectives </a:t>
            </a:r>
            <a:r>
              <a:rPr lang="fr-FR" altLang="ja-JP" sz="2800" dirty="0"/>
              <a:t>(express feelings and evaluation)</a:t>
            </a:r>
            <a:endParaRPr lang="en-US" altLang="ja-JP" sz="2800" dirty="0"/>
          </a:p>
          <a:p>
            <a:pPr marL="0" indent="0">
              <a:buNone/>
            </a:pPr>
            <a:r>
              <a:rPr lang="ja-JP" altLang="en-US" sz="2400" dirty="0"/>
              <a:t>→ </a:t>
            </a:r>
            <a:r>
              <a:rPr lang="en-US" altLang="ja-JP" sz="2400" dirty="0"/>
              <a:t>Feelings generated by keeping animals, and feelings experienced toward the animals were commonly positive.</a:t>
            </a:r>
          </a:p>
          <a:p>
            <a:pPr marL="0" indent="0">
              <a:buNone/>
            </a:pPr>
            <a:r>
              <a:rPr lang="ja-JP" altLang="en-US" sz="2400" dirty="0"/>
              <a:t>　　　</a:t>
            </a:r>
            <a:r>
              <a:rPr lang="en-US" altLang="ja-JP" sz="2400" dirty="0"/>
              <a:t>(Feelings generated from keeping animals ) “good,” “happy,” “fun”</a:t>
            </a:r>
          </a:p>
          <a:p>
            <a:pPr marL="0" indent="0">
              <a:buNone/>
            </a:pPr>
            <a:r>
              <a:rPr lang="ja-JP" altLang="en-US" sz="2400" dirty="0"/>
              <a:t>　　　</a:t>
            </a:r>
            <a:r>
              <a:rPr lang="en-US" altLang="ja-JP" sz="2400" dirty="0"/>
              <a:t>(Toward animals) “cute,” “amazing”</a:t>
            </a:r>
          </a:p>
          <a:p>
            <a:pPr marL="0" indent="0">
              <a:buNone/>
            </a:pPr>
            <a:r>
              <a:rPr lang="en-US" altLang="ja-JP" sz="2800" dirty="0"/>
              <a:t>Comparison between word count of</a:t>
            </a:r>
            <a:r>
              <a:rPr lang="ja-JP" altLang="en-US" sz="2800" dirty="0"/>
              <a:t> </a:t>
            </a:r>
            <a:r>
              <a:rPr lang="en-US" altLang="ja-JP" sz="2800" dirty="0"/>
              <a:t>appearance frequency and commonly used language</a:t>
            </a:r>
          </a:p>
          <a:p>
            <a:pPr marL="0" indent="0">
              <a:buNone/>
            </a:pPr>
            <a:r>
              <a:rPr lang="ja-JP" altLang="en-US" sz="2800" dirty="0"/>
              <a:t>　</a:t>
            </a:r>
            <a:r>
              <a:rPr lang="ja-JP" altLang="en-US" sz="2400" dirty="0"/>
              <a:t>→ </a:t>
            </a:r>
            <a:r>
              <a:rPr lang="en-US" altLang="ja-JP" sz="2400" dirty="0"/>
              <a:t>Results reflected standpoints of “active participation” and “do not participate but show interest.”</a:t>
            </a:r>
          </a:p>
          <a:p>
            <a:pPr marL="0" indent="0" algn="ctr">
              <a:buNone/>
            </a:pPr>
            <a:r>
              <a:rPr lang="en-US" altLang="ja-JP" sz="2800" b="1" u="sng" dirty="0"/>
              <a:t>Overall, children were positive about animals and keeping animals regardless of their grades.</a:t>
            </a:r>
            <a:endParaRPr lang="ja-JP" altLang="en-US" sz="2800" b="1" u="sng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9BEFE-598D-476C-98D5-434708800035}" type="slidenum">
              <a:rPr kumimoji="1" lang="ja-JP" altLang="en-US" smtClean="0"/>
              <a:t>15</a:t>
            </a:fld>
            <a:endParaRPr kumimoji="1" lang="ja-JP" altLang="en-US" dirty="0"/>
          </a:p>
        </p:txBody>
      </p:sp>
      <p:cxnSp>
        <p:nvCxnSpPr>
          <p:cNvPr id="5" name="直線コネクタ 4"/>
          <p:cNvCxnSpPr/>
          <p:nvPr/>
        </p:nvCxnSpPr>
        <p:spPr>
          <a:xfrm>
            <a:off x="107504" y="980728"/>
            <a:ext cx="892899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51057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/>
          <p:nvPr/>
        </p:nvPicPr>
        <p:blipFill>
          <a:blip r:embed="rId2"/>
          <a:stretch>
            <a:fillRect/>
          </a:stretch>
        </p:blipFill>
        <p:spPr>
          <a:xfrm>
            <a:off x="906026" y="1832895"/>
            <a:ext cx="7472728" cy="4719729"/>
          </a:xfrm>
          <a:prstGeom prst="rect">
            <a:avLst/>
          </a:prstGeom>
        </p:spPr>
      </p:pic>
      <p:sp>
        <p:nvSpPr>
          <p:cNvPr id="3" name="タイトル 1"/>
          <p:cNvSpPr txBox="1">
            <a:spLocks/>
          </p:cNvSpPr>
          <p:nvPr/>
        </p:nvSpPr>
        <p:spPr>
          <a:xfrm>
            <a:off x="1075817" y="14673"/>
            <a:ext cx="7302937" cy="77809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/>
              <a:t>Result 8: Usage frequency of words among genders</a:t>
            </a:r>
            <a:endParaRPr lang="ja-JP" altLang="en-US" sz="3600" dirty="0"/>
          </a:p>
        </p:txBody>
      </p:sp>
      <p:cxnSp>
        <p:nvCxnSpPr>
          <p:cNvPr id="4" name="直線コネクタ 3"/>
          <p:cNvCxnSpPr/>
          <p:nvPr/>
        </p:nvCxnSpPr>
        <p:spPr>
          <a:xfrm>
            <a:off x="1270901" y="1156661"/>
            <a:ext cx="691276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2671452" y="1818798"/>
            <a:ext cx="1108460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200" u="sng" dirty="0"/>
              <a:t>Index Value </a:t>
            </a:r>
            <a:endParaRPr kumimoji="1" lang="ja-JP" altLang="en-US" sz="1200" u="sng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9BEFE-598D-476C-98D5-434708800035}" type="slidenum">
              <a:rPr kumimoji="1" lang="ja-JP" altLang="en-US" smtClean="0"/>
              <a:t>16</a:t>
            </a:fld>
            <a:endParaRPr kumimoji="1" lang="ja-JP" altLang="en-US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9934725"/>
              </p:ext>
            </p:extLst>
          </p:nvPr>
        </p:nvGraphicFramePr>
        <p:xfrm>
          <a:off x="1331640" y="2115449"/>
          <a:ext cx="1296144" cy="4425760"/>
        </p:xfrm>
        <a:graphic>
          <a:graphicData uri="http://schemas.openxmlformats.org/drawingml/2006/table">
            <a:tbl>
              <a:tblPr firstRow="1" firstCol="1" lastCol="1" bandRow="1">
                <a:tableStyleId>{5C22544A-7EE6-4342-B048-85BDC9FD1C3A}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xmlns="" val="2840830312"/>
                    </a:ext>
                  </a:extLst>
                </a:gridCol>
              </a:tblGrid>
              <a:tr h="2212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Love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99992021"/>
                  </a:ext>
                </a:extLst>
              </a:tr>
              <a:tr h="2212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Outside</a:t>
                      </a:r>
                      <a:endParaRPr lang="ja-JP" sz="12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83142200"/>
                  </a:ext>
                </a:extLst>
              </a:tr>
              <a:tr h="2212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Like</a:t>
                      </a:r>
                      <a:endParaRPr lang="ja-JP" sz="12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84508059"/>
                  </a:ext>
                </a:extLst>
              </a:tr>
              <a:tr h="2212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Eat</a:t>
                      </a:r>
                      <a:endParaRPr lang="ja-JP" sz="12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29977855"/>
                  </a:ext>
                </a:extLst>
              </a:tr>
              <a:tr h="2212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House</a:t>
                      </a:r>
                      <a:endParaRPr lang="ja-JP" sz="12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76594969"/>
                  </a:ext>
                </a:extLst>
              </a:tr>
              <a:tr h="2212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en-US" sz="1200" kern="100" baseline="30000">
                          <a:solidFill>
                            <a:schemeClr val="tx1"/>
                          </a:solidFill>
                          <a:effectLst/>
                        </a:rPr>
                        <a:t>th</a:t>
                      </a: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 grade</a:t>
                      </a:r>
                      <a:endParaRPr lang="ja-JP" sz="12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31996712"/>
                  </a:ext>
                </a:extLst>
              </a:tr>
              <a:tr h="2212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Touch + cannot</a:t>
                      </a:r>
                      <a:endParaRPr lang="ja-JP" sz="12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13586915"/>
                  </a:ext>
                </a:extLst>
              </a:tr>
              <a:tr h="2212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Touch</a:t>
                      </a:r>
                      <a:endParaRPr lang="ja-JP" sz="12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11201258"/>
                  </a:ext>
                </a:extLst>
              </a:tr>
              <a:tr h="2212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Shed</a:t>
                      </a:r>
                      <a:endParaRPr lang="ja-JP" sz="12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77560425"/>
                  </a:ext>
                </a:extLst>
              </a:tr>
              <a:tr h="2212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Can + not</a:t>
                      </a:r>
                      <a:endParaRPr lang="ja-JP" sz="12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15326052"/>
                  </a:ext>
                </a:extLst>
              </a:tr>
              <a:tr h="2212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Well</a:t>
                      </a:r>
                      <a:endParaRPr lang="ja-JP" sz="12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53093360"/>
                  </a:ext>
                </a:extLst>
              </a:tr>
              <a:tr h="2212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Think</a:t>
                      </a:r>
                      <a:endParaRPr lang="ja-JP" sz="12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73723081"/>
                  </a:ext>
                </a:extLst>
              </a:tr>
              <a:tr h="2212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Perform</a:t>
                      </a:r>
                      <a:endParaRPr lang="ja-JP" sz="12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6914098"/>
                  </a:ext>
                </a:extLst>
              </a:tr>
              <a:tr h="2212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Present</a:t>
                      </a:r>
                      <a:endParaRPr lang="ja-JP" sz="12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48274329"/>
                  </a:ext>
                </a:extLst>
              </a:tr>
              <a:tr h="2212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Person</a:t>
                      </a:r>
                      <a:endParaRPr lang="ja-JP" sz="12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45220204"/>
                  </a:ext>
                </a:extLst>
              </a:tr>
              <a:tr h="2212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Greenland</a:t>
                      </a:r>
                      <a:endParaRPr lang="ja-JP" sz="12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88053096"/>
                  </a:ext>
                </a:extLst>
              </a:tr>
              <a:tr h="2212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Boss</a:t>
                      </a:r>
                      <a:endParaRPr lang="ja-JP" sz="12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18338674"/>
                  </a:ext>
                </a:extLst>
              </a:tr>
              <a:tr h="2212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Good</a:t>
                      </a:r>
                      <a:endParaRPr lang="ja-JP" sz="12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1357320"/>
                  </a:ext>
                </a:extLst>
              </a:tr>
              <a:tr h="2212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Receive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36508027"/>
                  </a:ext>
                </a:extLst>
              </a:tr>
              <a:tr h="2212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solidFill>
                            <a:schemeClr val="tx1"/>
                          </a:solidFill>
                          <a:effectLst/>
                        </a:rPr>
                        <a:t>Teach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6186782"/>
                  </a:ext>
                </a:extLst>
              </a:tr>
            </a:tbl>
          </a:graphicData>
        </a:graphic>
      </p:graphicFrame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0362377"/>
              </p:ext>
            </p:extLst>
          </p:nvPr>
        </p:nvGraphicFramePr>
        <p:xfrm>
          <a:off x="3779912" y="2118034"/>
          <a:ext cx="1319808" cy="4422300"/>
        </p:xfrm>
        <a:graphic>
          <a:graphicData uri="http://schemas.openxmlformats.org/drawingml/2006/table">
            <a:tbl>
              <a:tblPr firstRow="1" firstCol="1" lastCol="1" bandRow="1">
                <a:tableStyleId>{5C22544A-7EE6-4342-B048-85BDC9FD1C3A}</a:tableStyleId>
              </a:tblPr>
              <a:tblGrid>
                <a:gridCol w="1319808">
                  <a:extLst>
                    <a:ext uri="{9D8B030D-6E8A-4147-A177-3AD203B41FA5}">
                      <a16:colId xmlns:a16="http://schemas.microsoft.com/office/drawing/2014/main" xmlns="" val="136812707"/>
                    </a:ext>
                  </a:extLst>
                </a:gridCol>
              </a:tblGrid>
              <a:tr h="22111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Die</a:t>
                      </a:r>
                      <a:endParaRPr lang="ja-JP" sz="12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661149502"/>
                  </a:ext>
                </a:extLst>
              </a:tr>
              <a:tr h="22111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Deem</a:t>
                      </a:r>
                      <a:endParaRPr lang="ja-JP" sz="12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140296433"/>
                  </a:ext>
                </a:extLst>
              </a:tr>
              <a:tr h="22111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Do</a:t>
                      </a:r>
                      <a:endParaRPr lang="ja-JP" sz="12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32516116"/>
                  </a:ext>
                </a:extLst>
              </a:tr>
              <a:tr h="22111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Go</a:t>
                      </a:r>
                      <a:endParaRPr lang="ja-JP" sz="12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42395941"/>
                  </a:ext>
                </a:extLst>
              </a:tr>
              <a:tr h="22111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Work hard + want</a:t>
                      </a:r>
                      <a:endParaRPr lang="ja-JP" sz="12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197355812"/>
                  </a:ext>
                </a:extLst>
              </a:tr>
              <a:tr h="22111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Live</a:t>
                      </a:r>
                      <a:endParaRPr lang="ja-JP" sz="12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61246634"/>
                  </a:ext>
                </a:extLst>
              </a:tr>
              <a:tr h="22111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Task</a:t>
                      </a:r>
                      <a:endParaRPr lang="ja-JP" sz="12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751747111"/>
                  </a:ext>
                </a:extLst>
              </a:tr>
              <a:tr h="22111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Teacher</a:t>
                      </a:r>
                      <a:endParaRPr lang="ja-JP" sz="12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002767419"/>
                  </a:ext>
                </a:extLst>
              </a:tr>
              <a:tr h="22111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Give to me</a:t>
                      </a:r>
                      <a:endParaRPr lang="ja-JP" sz="12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132866350"/>
                  </a:ext>
                </a:extLst>
              </a:tr>
              <a:tr h="22111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Rabbit</a:t>
                      </a:r>
                      <a:endParaRPr lang="ja-JP" sz="12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894201151"/>
                  </a:ext>
                </a:extLst>
              </a:tr>
              <a:tr h="22111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Listen</a:t>
                      </a:r>
                      <a:endParaRPr lang="ja-JP" sz="12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46932216"/>
                  </a:ext>
                </a:extLst>
              </a:tr>
              <a:tr h="22111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Wear</a:t>
                      </a:r>
                      <a:endParaRPr lang="ja-JP" sz="12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95948059"/>
                  </a:ext>
                </a:extLst>
              </a:tr>
              <a:tr h="22111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Day</a:t>
                      </a:r>
                      <a:endParaRPr lang="ja-JP" sz="12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658871372"/>
                  </a:ext>
                </a:extLst>
              </a:tr>
              <a:tr h="22111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Escape</a:t>
                      </a:r>
                      <a:endParaRPr lang="ja-JP" sz="12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39692278"/>
                  </a:ext>
                </a:extLst>
              </a:tr>
              <a:tr h="22111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Chicken(</a:t>
                      </a:r>
                      <a:r>
                        <a:rPr lang="ja-JP" sz="1200" kern="100">
                          <a:solidFill>
                            <a:schemeClr val="tx1"/>
                          </a:solidFill>
                          <a:effectLst/>
                        </a:rPr>
                        <a:t>鶏</a:t>
                      </a: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ja-JP" sz="12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563860022"/>
                  </a:ext>
                </a:extLst>
              </a:tr>
              <a:tr h="22111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Take</a:t>
                      </a:r>
                      <a:endParaRPr lang="ja-JP" sz="12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9910560"/>
                  </a:ext>
                </a:extLst>
              </a:tr>
              <a:tr h="22111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Work hard</a:t>
                      </a:r>
                      <a:endParaRPr lang="ja-JP" sz="12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66036561"/>
                  </a:ext>
                </a:extLst>
              </a:tr>
              <a:tr h="22111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Rearing</a:t>
                      </a:r>
                      <a:endParaRPr lang="ja-JP" sz="12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615353669"/>
                  </a:ext>
                </a:extLst>
              </a:tr>
              <a:tr h="22111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Dung</a:t>
                      </a:r>
                      <a:endParaRPr lang="ja-JP" sz="12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527372184"/>
                  </a:ext>
                </a:extLst>
              </a:tr>
              <a:tr h="22111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Change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357517578"/>
                  </a:ext>
                </a:extLst>
              </a:tr>
            </a:tbl>
          </a:graphicData>
        </a:graphic>
      </p:graphicFrame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1655758"/>
              </p:ext>
            </p:extLst>
          </p:nvPr>
        </p:nvGraphicFramePr>
        <p:xfrm>
          <a:off x="6166960" y="2102472"/>
          <a:ext cx="948374" cy="4436440"/>
        </p:xfrm>
        <a:graphic>
          <a:graphicData uri="http://schemas.openxmlformats.org/drawingml/2006/table">
            <a:tbl>
              <a:tblPr firstRow="1" firstCol="1" lastCol="1" bandRow="1">
                <a:tableStyleId>{5C22544A-7EE6-4342-B048-85BDC9FD1C3A}</a:tableStyleId>
              </a:tblPr>
              <a:tblGrid>
                <a:gridCol w="948374">
                  <a:extLst>
                    <a:ext uri="{9D8B030D-6E8A-4147-A177-3AD203B41FA5}">
                      <a16:colId xmlns:a16="http://schemas.microsoft.com/office/drawing/2014/main" xmlns="" val="1794197858"/>
                    </a:ext>
                  </a:extLst>
                </a:gridCol>
              </a:tblGrid>
              <a:tr h="2218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Recess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26807639"/>
                  </a:ext>
                </a:extLst>
              </a:tr>
              <a:tr h="2218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Water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97693109"/>
                  </a:ext>
                </a:extLst>
              </a:tr>
              <a:tr h="2218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Change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4499252"/>
                  </a:ext>
                </a:extLst>
              </a:tr>
              <a:tr h="2218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Front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07974278"/>
                  </a:ext>
                </a:extLst>
              </a:tr>
              <a:tr h="2218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Go out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22264433"/>
                  </a:ext>
                </a:extLst>
              </a:tr>
              <a:tr h="2218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Put in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05760579"/>
                  </a:ext>
                </a:extLst>
              </a:tr>
              <a:tr h="2218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Rearing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9413188"/>
                  </a:ext>
                </a:extLst>
              </a:tr>
              <a:tr h="2218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Two people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38564770"/>
                  </a:ext>
                </a:extLst>
              </a:tr>
              <a:tr h="2218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Strength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38054896"/>
                  </a:ext>
                </a:extLst>
              </a:tr>
              <a:tr h="2218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Dislike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33610503"/>
                  </a:ext>
                </a:extLst>
              </a:tr>
              <a:tr h="2218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Tasty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58074611"/>
                  </a:ext>
                </a:extLst>
              </a:tr>
              <a:tr h="2218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Black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31220277"/>
                  </a:ext>
                </a:extLst>
              </a:tr>
              <a:tr h="2218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Food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01540221"/>
                  </a:ext>
                </a:extLst>
              </a:tr>
              <a:tr h="2218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Take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92051890"/>
                  </a:ext>
                </a:extLst>
              </a:tr>
              <a:tr h="2218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Interesting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10241778"/>
                  </a:ext>
                </a:extLst>
              </a:tr>
              <a:tr h="2218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Is there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30172130"/>
                  </a:ext>
                </a:extLst>
              </a:tr>
              <a:tr h="2218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Two animals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57801083"/>
                  </a:ext>
                </a:extLst>
              </a:tr>
              <a:tr h="2218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One animal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58146045"/>
                  </a:ext>
                </a:extLst>
              </a:tr>
              <a:tr h="2218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Calm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24738222"/>
                  </a:ext>
                </a:extLst>
              </a:tr>
              <a:tr h="2218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Chicken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8274285"/>
                  </a:ext>
                </a:extLst>
              </a:tr>
            </a:tbl>
          </a:graphicData>
        </a:graphic>
      </p:graphicFrame>
      <p:sp>
        <p:nvSpPr>
          <p:cNvPr id="10" name="正方形/長方形 9"/>
          <p:cNvSpPr/>
          <p:nvPr/>
        </p:nvSpPr>
        <p:spPr>
          <a:xfrm>
            <a:off x="1511821" y="1832895"/>
            <a:ext cx="611065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en-US" altLang="ja-JP" sz="1400" dirty="0"/>
              <a:t>s-girls</a:t>
            </a:r>
            <a:endParaRPr lang="ja-JP" altLang="en-US" sz="1400" dirty="0"/>
          </a:p>
        </p:txBody>
      </p:sp>
      <p:sp>
        <p:nvSpPr>
          <p:cNvPr id="11" name="正方形/長方形 10"/>
          <p:cNvSpPr/>
          <p:nvPr/>
        </p:nvSpPr>
        <p:spPr>
          <a:xfrm>
            <a:off x="4039603" y="1839968"/>
            <a:ext cx="648511" cy="30777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en-US" altLang="ja-JP" sz="1400" dirty="0"/>
              <a:t>s-boys</a:t>
            </a:r>
            <a:endParaRPr lang="ja-JP" altLang="en-US" sz="1400" dirty="0"/>
          </a:p>
        </p:txBody>
      </p:sp>
      <p:sp>
        <p:nvSpPr>
          <p:cNvPr id="12" name="正方形/長方形 11"/>
          <p:cNvSpPr/>
          <p:nvPr/>
        </p:nvSpPr>
        <p:spPr>
          <a:xfrm>
            <a:off x="6194597" y="1863673"/>
            <a:ext cx="915345" cy="276999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ja-JP" sz="1200" b="1" dirty="0">
                <a:solidFill>
                  <a:schemeClr val="bg1"/>
                </a:solidFill>
              </a:rPr>
              <a:t>s-unknown</a:t>
            </a:r>
            <a:endParaRPr lang="ja-JP" altLang="en-US" sz="1200" b="1" dirty="0">
              <a:solidFill>
                <a:schemeClr val="bg1"/>
              </a:solidFill>
            </a:endParaRPr>
          </a:p>
        </p:txBody>
      </p:sp>
      <p:cxnSp>
        <p:nvCxnSpPr>
          <p:cNvPr id="14" name="直線コネクタ 13"/>
          <p:cNvCxnSpPr/>
          <p:nvPr/>
        </p:nvCxnSpPr>
        <p:spPr>
          <a:xfrm>
            <a:off x="3779912" y="1863673"/>
            <a:ext cx="0" cy="467666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6156176" y="1844824"/>
            <a:ext cx="0" cy="467666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5058499" y="1783849"/>
            <a:ext cx="1108460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200" u="sng" dirty="0"/>
              <a:t>Index Value </a:t>
            </a:r>
            <a:endParaRPr kumimoji="1" lang="ja-JP" altLang="en-US" sz="1200" u="sng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120725" y="1818797"/>
            <a:ext cx="1108460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200" u="sng" dirty="0"/>
              <a:t>Index Value </a:t>
            </a:r>
            <a:endParaRPr kumimoji="1" lang="ja-JP" altLang="en-US" sz="1200" u="sng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403648" y="1340768"/>
            <a:ext cx="6480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u="sng" dirty="0"/>
              <a:t>Table 9. Usage frequency of words among genders </a:t>
            </a:r>
          </a:p>
        </p:txBody>
      </p:sp>
    </p:spTree>
    <p:extLst>
      <p:ext uri="{BB962C8B-B14F-4D97-AF65-F5344CB8AC3E}">
        <p14:creationId xmlns:p14="http://schemas.microsoft.com/office/powerpoint/2010/main" val="2430301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/>
          <p:nvPr/>
        </p:nvPicPr>
        <p:blipFill>
          <a:blip r:embed="rId2"/>
          <a:stretch>
            <a:fillRect/>
          </a:stretch>
        </p:blipFill>
        <p:spPr>
          <a:xfrm>
            <a:off x="971600" y="1059954"/>
            <a:ext cx="7272808" cy="4817317"/>
          </a:xfrm>
          <a:prstGeom prst="rect">
            <a:avLst/>
          </a:prstGeom>
        </p:spPr>
      </p:pic>
      <p:sp>
        <p:nvSpPr>
          <p:cNvPr id="3" name="タイトル 1"/>
          <p:cNvSpPr txBox="1">
            <a:spLocks/>
          </p:cNvSpPr>
          <p:nvPr/>
        </p:nvSpPr>
        <p:spPr>
          <a:xfrm>
            <a:off x="377788" y="319873"/>
            <a:ext cx="8460432" cy="778098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3200" dirty="0"/>
              <a:t>Result 9: Positive and negative common noun expressions</a:t>
            </a:r>
            <a:endParaRPr lang="ja-JP" altLang="en-US" sz="3200" dirty="0"/>
          </a:p>
        </p:txBody>
      </p:sp>
      <p:cxnSp>
        <p:nvCxnSpPr>
          <p:cNvPr id="4" name="直線コネクタ 3"/>
          <p:cNvCxnSpPr/>
          <p:nvPr/>
        </p:nvCxnSpPr>
        <p:spPr>
          <a:xfrm>
            <a:off x="467544" y="836712"/>
            <a:ext cx="81369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/>
          <p:cNvSpPr txBox="1"/>
          <p:nvPr/>
        </p:nvSpPr>
        <p:spPr>
          <a:xfrm>
            <a:off x="614224" y="6021287"/>
            <a:ext cx="7524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u="sng" dirty="0"/>
              <a:t>Figure 2. Positive and negative common noun expressions</a:t>
            </a:r>
            <a:endParaRPr lang="ja-JP" altLang="en-US" sz="2400" u="sng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9BEFE-598D-476C-98D5-434708800035}" type="slidenum">
              <a:rPr kumimoji="1" lang="ja-JP" altLang="en-US" smtClean="0"/>
              <a:t>17</a:t>
            </a:fld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539552" y="1872389"/>
            <a:ext cx="1080120" cy="34163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ja-JP" sz="1200" dirty="0"/>
              <a:t>Rabbit</a:t>
            </a:r>
          </a:p>
          <a:p>
            <a:r>
              <a:rPr lang="en-US" altLang="ja-JP" sz="1200" dirty="0"/>
              <a:t>Water</a:t>
            </a:r>
          </a:p>
          <a:p>
            <a:r>
              <a:rPr lang="en-US" altLang="ja-JP" sz="1200" dirty="0"/>
              <a:t>Feelings</a:t>
            </a:r>
          </a:p>
          <a:p>
            <a:r>
              <a:rPr lang="en-US" altLang="ja-JP" sz="1200" dirty="0"/>
              <a:t>Chicken</a:t>
            </a:r>
          </a:p>
          <a:p>
            <a:r>
              <a:rPr lang="en-US" altLang="ja-JP" sz="1200" dirty="0"/>
              <a:t>Animals</a:t>
            </a:r>
          </a:p>
          <a:p>
            <a:r>
              <a:rPr lang="en-US" altLang="ja-JP" sz="1200" dirty="0"/>
              <a:t>Shed</a:t>
            </a:r>
          </a:p>
          <a:p>
            <a:r>
              <a:rPr lang="en-US" altLang="ja-JP" sz="1200" dirty="0"/>
              <a:t>Goat</a:t>
            </a:r>
          </a:p>
          <a:p>
            <a:r>
              <a:rPr lang="en-US" altLang="ja-JP" sz="1200" dirty="0"/>
              <a:t>Body</a:t>
            </a:r>
          </a:p>
          <a:p>
            <a:r>
              <a:rPr lang="en-US" altLang="ja-JP" sz="1200" dirty="0"/>
              <a:t>Day</a:t>
            </a:r>
          </a:p>
          <a:p>
            <a:r>
              <a:rPr lang="en-US" altLang="ja-JP" sz="1200" dirty="0"/>
              <a:t>Carry in arms</a:t>
            </a:r>
          </a:p>
          <a:p>
            <a:r>
              <a:rPr lang="en-US" altLang="ja-JP" sz="1200" dirty="0"/>
              <a:t>Face</a:t>
            </a:r>
          </a:p>
          <a:p>
            <a:r>
              <a:rPr lang="en-US" altLang="ja-JP" sz="1200" dirty="0"/>
              <a:t>Boss</a:t>
            </a:r>
          </a:p>
          <a:p>
            <a:r>
              <a:rPr lang="en-US" altLang="ja-JP" sz="1200" dirty="0"/>
              <a:t>Bantam</a:t>
            </a:r>
          </a:p>
          <a:p>
            <a:r>
              <a:rPr lang="en-US" altLang="ja-JP" sz="1200" dirty="0"/>
              <a:t>Dung</a:t>
            </a:r>
          </a:p>
          <a:p>
            <a:r>
              <a:rPr lang="en-US" altLang="ja-JP" sz="1200" dirty="0"/>
              <a:t>Ears</a:t>
            </a:r>
          </a:p>
          <a:p>
            <a:r>
              <a:rPr lang="en-US" altLang="ja-JP" sz="1200" dirty="0"/>
              <a:t>Person</a:t>
            </a:r>
          </a:p>
          <a:p>
            <a:r>
              <a:rPr lang="en-US" altLang="ja-JP" sz="1200" dirty="0"/>
              <a:t>Cleaning</a:t>
            </a:r>
          </a:p>
          <a:p>
            <a:r>
              <a:rPr lang="en-US" altLang="ja-JP" sz="1200" dirty="0"/>
              <a:t>Care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4134413" y="5550243"/>
            <a:ext cx="947182" cy="30777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ja-JP" sz="1400" dirty="0"/>
              <a:t>Evaluation</a:t>
            </a:r>
            <a:endParaRPr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7754558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7504" y="1052736"/>
            <a:ext cx="8784976" cy="51125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2800" dirty="0"/>
              <a:t>1. From usage frequency of verbs among genders:</a:t>
            </a:r>
          </a:p>
          <a:p>
            <a:pPr marL="400050" lvl="1" indent="0">
              <a:buNone/>
            </a:pPr>
            <a:r>
              <a:rPr lang="en-US" altLang="ja-JP" sz="2400" dirty="0"/>
              <a:t>Girls: Naturally had affectionate and nurturing point of view toward animals. Ex. “like (love)” “(animals) eat,” “touch,” “cannot touch,” “well,” “present,” “outside.” </a:t>
            </a:r>
          </a:p>
          <a:p>
            <a:pPr marL="400050" lvl="1" indent="0">
              <a:buNone/>
            </a:pPr>
            <a:r>
              <a:rPr lang="en-US" altLang="ja-JP" sz="2400" dirty="0"/>
              <a:t>Boys:</a:t>
            </a:r>
            <a:r>
              <a:rPr lang="ja-JP" altLang="en-US" sz="2400" dirty="0"/>
              <a:t> </a:t>
            </a:r>
            <a:r>
              <a:rPr lang="en-US" altLang="ja-JP" sz="2400" dirty="0"/>
              <a:t>Captured it as a task. Attained observations from continuously being around life and death. Ex. “I want to work hard,” “task,” “teacher, “die,” “live,” “escape.”</a:t>
            </a:r>
          </a:p>
          <a:p>
            <a:pPr marL="0" indent="0">
              <a:buNone/>
            </a:pPr>
            <a:r>
              <a:rPr lang="en-US" altLang="ja-JP" sz="2800" dirty="0"/>
              <a:t>2. From the sorting results of positive and negative depictions of nouns:</a:t>
            </a:r>
            <a:endParaRPr lang="en-US" altLang="ja-JP" sz="2000" dirty="0"/>
          </a:p>
          <a:p>
            <a:pPr marL="400050" lvl="1" indent="0">
              <a:buNone/>
            </a:pPr>
            <a:r>
              <a:rPr lang="en-US" altLang="ja-JP" sz="2400" dirty="0"/>
              <a:t>(Utilization of Text Mining Studio Ver.)</a:t>
            </a:r>
          </a:p>
          <a:p>
            <a:pPr marL="400050" lvl="1" indent="0">
              <a:buNone/>
            </a:pPr>
            <a:r>
              <a:rPr lang="en-US" altLang="ja-JP" sz="2400" dirty="0"/>
              <a:t>Rabbit</a:t>
            </a:r>
            <a:r>
              <a:rPr lang="ja-JP" altLang="en-US" sz="2400" dirty="0"/>
              <a:t>→ </a:t>
            </a:r>
            <a:r>
              <a:rPr lang="en-US" altLang="ja-JP" sz="2400" dirty="0"/>
              <a:t>Depicted most in both the positive and negative context.</a:t>
            </a:r>
          </a:p>
          <a:p>
            <a:pPr marL="400050" lvl="1" indent="0">
              <a:buNone/>
            </a:pPr>
            <a:r>
              <a:rPr lang="en-US" altLang="ja-JP" sz="2400" dirty="0"/>
              <a:t>Other nouns</a:t>
            </a:r>
            <a:r>
              <a:rPr lang="ja-JP" altLang="en-US" sz="2400" dirty="0"/>
              <a:t>→</a:t>
            </a:r>
            <a:r>
              <a:rPr lang="en-US" altLang="ja-JP" sz="2400" dirty="0"/>
              <a:t>Less negative expressions. Very positive expressions for nouns like feelings, animal, goat, bantam, care, etc. </a:t>
            </a:r>
          </a:p>
          <a:p>
            <a:pPr marL="0" indent="0">
              <a:buNone/>
            </a:pPr>
            <a:r>
              <a:rPr lang="ja-JP" altLang="en-US" sz="2400" dirty="0"/>
              <a:t>　　　　　　　　　　　　</a:t>
            </a:r>
            <a:endParaRPr kumimoji="1" lang="ja-JP" altLang="en-US" sz="2400" dirty="0"/>
          </a:p>
        </p:txBody>
      </p:sp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1"/>
          </a:xfrm>
        </p:spPr>
        <p:txBody>
          <a:bodyPr>
            <a:normAutofit/>
          </a:bodyPr>
          <a:lstStyle/>
          <a:p>
            <a:r>
              <a:rPr lang="en-US" altLang="ja-JP" sz="4000" dirty="0"/>
              <a:t>Discussion 3</a:t>
            </a:r>
            <a:endParaRPr kumimoji="1" lang="ja-JP" altLang="en-US" sz="4000" dirty="0"/>
          </a:p>
        </p:txBody>
      </p:sp>
      <p:cxnSp>
        <p:nvCxnSpPr>
          <p:cNvPr id="5" name="直線コネクタ 4"/>
          <p:cNvCxnSpPr/>
          <p:nvPr/>
        </p:nvCxnSpPr>
        <p:spPr>
          <a:xfrm>
            <a:off x="107504" y="905168"/>
            <a:ext cx="892899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9BEFE-598D-476C-98D5-434708800035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69314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268760"/>
            <a:ext cx="8568952" cy="532859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ja-JP" sz="2800" dirty="0"/>
              <a:t>This research confirmed that children in “Model School Project for Keeping School Animals for Education” experienced:</a:t>
            </a:r>
          </a:p>
          <a:p>
            <a:pPr marL="0" indent="0">
              <a:buNone/>
            </a:pPr>
            <a:r>
              <a:rPr lang="ja-JP" altLang="en-US" sz="2800" dirty="0"/>
              <a:t>　</a:t>
            </a:r>
            <a:r>
              <a:rPr lang="en-US" altLang="ja-JP" sz="2800" dirty="0"/>
              <a:t>Accomplishment and being fond of taking care of animals.</a:t>
            </a:r>
          </a:p>
          <a:p>
            <a:pPr marL="0" indent="0">
              <a:buNone/>
            </a:pPr>
            <a:r>
              <a:rPr lang="ja-JP" altLang="en-US" sz="2800" dirty="0"/>
              <a:t>　</a:t>
            </a:r>
            <a:r>
              <a:rPr lang="en-US" altLang="ja-JP" sz="2800" dirty="0"/>
              <a:t>Labor participation and understandings of animals.</a:t>
            </a:r>
          </a:p>
          <a:p>
            <a:pPr marL="0" indent="0">
              <a:buNone/>
            </a:pPr>
            <a:r>
              <a:rPr lang="ja-JP" altLang="en-US" sz="2800" dirty="0"/>
              <a:t>　</a:t>
            </a:r>
            <a:r>
              <a:rPr lang="en-US" altLang="ja-JP" sz="2800" dirty="0"/>
              <a:t>Compassion for animals and others.</a:t>
            </a:r>
          </a:p>
          <a:p>
            <a:pPr marL="0" indent="0">
              <a:buNone/>
            </a:pPr>
            <a:r>
              <a:rPr lang="ja-JP" altLang="en-US" sz="2800" dirty="0"/>
              <a:t>　</a:t>
            </a:r>
            <a:r>
              <a:rPr lang="en-US" altLang="ja-JP" sz="2800" dirty="0"/>
              <a:t>Enjoyment in interacting with animals.</a:t>
            </a:r>
          </a:p>
          <a:p>
            <a:pPr marL="0" indent="0">
              <a:buNone/>
            </a:pPr>
            <a:r>
              <a:rPr lang="ja-JP" altLang="en-US" sz="2800" dirty="0"/>
              <a:t>　</a:t>
            </a:r>
            <a:r>
              <a:rPr lang="en-US" altLang="ja-JP" sz="2800" dirty="0"/>
              <a:t>Personified animals in perceiving happiness of animals.</a:t>
            </a:r>
            <a:r>
              <a:rPr lang="ja-JP" altLang="en-US" sz="2800" dirty="0"/>
              <a:t>　</a:t>
            </a:r>
            <a:endParaRPr lang="en-US" altLang="ja-JP" sz="2800" dirty="0"/>
          </a:p>
          <a:p>
            <a:pPr marL="0" indent="0">
              <a:buNone/>
            </a:pPr>
            <a:r>
              <a:rPr lang="en-US" altLang="ja-JP" sz="2800" dirty="0"/>
              <a:t>   One’s own happiness and reflexivity.</a:t>
            </a:r>
          </a:p>
          <a:p>
            <a:pPr marL="0" indent="0">
              <a:buNone/>
            </a:pPr>
            <a:endParaRPr kumimoji="1" lang="en-US" altLang="ja-JP" sz="2800" dirty="0"/>
          </a:p>
          <a:p>
            <a:pPr marL="0" indent="0">
              <a:buNone/>
            </a:pPr>
            <a:r>
              <a:rPr lang="en-US" altLang="ja-JP" sz="2800" dirty="0"/>
              <a:t>Future Tasks</a:t>
            </a:r>
            <a:r>
              <a:rPr lang="ja-JP" altLang="en-US" sz="2800" dirty="0"/>
              <a:t>：</a:t>
            </a:r>
            <a:endParaRPr lang="en-US" altLang="ja-JP" sz="2800" dirty="0"/>
          </a:p>
          <a:p>
            <a:pPr marL="0" indent="0">
              <a:buNone/>
            </a:pPr>
            <a:r>
              <a:rPr lang="en-US" altLang="ja-JP" sz="2800" dirty="0"/>
              <a:t>Investigate the significance of schools with animal rearing education by comparing this research result to that of children without the experience of keeping school animals.</a:t>
            </a:r>
          </a:p>
        </p:txBody>
      </p:sp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US" altLang="ja-JP" sz="4000" dirty="0"/>
              <a:t>Conclusion and Future Tasks</a:t>
            </a:r>
            <a:endParaRPr kumimoji="1" lang="ja-JP" altLang="en-US" sz="4000" dirty="0"/>
          </a:p>
        </p:txBody>
      </p:sp>
      <p:cxnSp>
        <p:nvCxnSpPr>
          <p:cNvPr id="5" name="直線コネクタ 4"/>
          <p:cNvCxnSpPr/>
          <p:nvPr/>
        </p:nvCxnSpPr>
        <p:spPr>
          <a:xfrm>
            <a:off x="107504" y="980728"/>
            <a:ext cx="892899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9BEFE-598D-476C-98D5-434708800035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5677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49"/>
          <p:cNvSpPr txBox="1">
            <a:spLocks/>
          </p:cNvSpPr>
          <p:nvPr/>
        </p:nvSpPr>
        <p:spPr>
          <a:xfrm>
            <a:off x="265523" y="125759"/>
            <a:ext cx="8712967" cy="1143001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877823">
              <a:defRPr sz="1800"/>
            </a:pPr>
            <a:r>
              <a:rPr lang="fr-FR" altLang="ja-JP" sz="3200" b="1" dirty="0">
                <a:ea typeface="HGPｺﾞｼｯｸE" panose="020B0900000000000000" pitchFamily="50" charset="-128"/>
              </a:rPr>
              <a:t>Research Background</a:t>
            </a:r>
            <a:r>
              <a:rPr lang="ja-JP" altLang="en-US" sz="3072" b="1" dirty="0">
                <a:ea typeface="HGPｺﾞｼｯｸE" panose="020B0900000000000000" pitchFamily="50" charset="-128"/>
              </a:rPr>
              <a:t/>
            </a:r>
            <a:br>
              <a:rPr lang="ja-JP" altLang="en-US" sz="3072" b="1" dirty="0">
                <a:ea typeface="HGPｺﾞｼｯｸE" panose="020B0900000000000000" pitchFamily="50" charset="-128"/>
              </a:rPr>
            </a:br>
            <a:r>
              <a:rPr lang="en-US" altLang="ja-JP" sz="3072" b="1" dirty="0">
                <a:ea typeface="HGPｺﾞｼｯｸE" panose="020B0900000000000000" pitchFamily="50" charset="-128"/>
              </a:rPr>
              <a:t> Rearing Activities for School Animals in Japan</a:t>
            </a:r>
          </a:p>
        </p:txBody>
      </p:sp>
      <p:sp>
        <p:nvSpPr>
          <p:cNvPr id="5" name="Shape 50"/>
          <p:cNvSpPr txBox="1">
            <a:spLocks/>
          </p:cNvSpPr>
          <p:nvPr/>
        </p:nvSpPr>
        <p:spPr>
          <a:xfrm>
            <a:off x="251519" y="1268760"/>
            <a:ext cx="8640961" cy="532859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630936">
              <a:lnSpc>
                <a:spcPct val="90000"/>
              </a:lnSpc>
              <a:spcBef>
                <a:spcPts val="500"/>
              </a:spcBef>
              <a:buNone/>
              <a:defRPr sz="1800"/>
            </a:pPr>
            <a:r>
              <a:rPr lang="en-US" altLang="ja-JP" sz="2600" dirty="0">
                <a:ea typeface="MS UI Gothic" panose="020B0600070205080204" pitchFamily="50" charset="-128"/>
              </a:rPr>
              <a:t>Keeping animals at schools in Japan</a:t>
            </a:r>
            <a:endParaRPr lang="ja-JP" altLang="en-US" sz="2600" dirty="0">
              <a:ea typeface="MS UI Gothic" panose="020B0600070205080204" pitchFamily="50" charset="-128"/>
            </a:endParaRPr>
          </a:p>
          <a:p>
            <a:pPr marL="800100" lvl="2" indent="0" defTabSz="630936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/>
            </a:pPr>
            <a:r>
              <a:rPr lang="ja-JP" altLang="en-US" sz="2600" dirty="0">
                <a:ea typeface="MS UI Gothic" panose="020B0600070205080204" pitchFamily="50" charset="-128"/>
              </a:rPr>
              <a:t>→</a:t>
            </a:r>
            <a:r>
              <a:rPr lang="en-US" altLang="ja-JP" sz="2600" dirty="0">
                <a:ea typeface="MS UI Gothic" panose="020B0600070205080204" pitchFamily="50" charset="-128"/>
              </a:rPr>
              <a:t>An attempt that began in Meiji era. However, structural systems to incorporate such activities into school education is still insufficient.</a:t>
            </a:r>
            <a:endParaRPr lang="ja-JP" altLang="en-US" sz="2600" dirty="0">
              <a:ea typeface="MS UI Gothic" panose="020B0600070205080204" pitchFamily="50" charset="-128"/>
            </a:endParaRPr>
          </a:p>
          <a:p>
            <a:pPr marL="0" indent="0" defTabSz="630936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/>
            </a:pPr>
            <a:r>
              <a:rPr lang="en-US" altLang="ja-JP" sz="2600" dirty="0">
                <a:ea typeface="MS UI Gothic" panose="020B0600070205080204" pitchFamily="50" charset="-128"/>
              </a:rPr>
              <a:t>From around 1980s,</a:t>
            </a:r>
          </a:p>
          <a:p>
            <a:pPr marL="800100" lvl="2" indent="0" defTabSz="630936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/>
            </a:pPr>
            <a:r>
              <a:rPr lang="en-US" altLang="ja-JP" sz="2600" dirty="0">
                <a:ea typeface="MS UI Gothic" panose="020B0600070205080204" pitchFamily="50" charset="-128"/>
              </a:rPr>
              <a:t>veterinarians spontaneously began providing support in caring for school animals at their neighboring elementary schools. Ex. The Tokyo Veterinary Medical Association.</a:t>
            </a:r>
            <a:r>
              <a:rPr lang="ja-JP" altLang="en-US" sz="2600" b="1" u="sng" dirty="0">
                <a:ea typeface="MS UI Gothic" panose="020B0600070205080204" pitchFamily="50" charset="-128"/>
              </a:rPr>
              <a:t>→</a:t>
            </a:r>
            <a:r>
              <a:rPr lang="en-US" altLang="ja-JP" sz="2600" b="1" u="sng" dirty="0">
                <a:ea typeface="MS UI Gothic" panose="020B0600070205080204" pitchFamily="50" charset="-128"/>
              </a:rPr>
              <a:t>As a part of their support project, they collected and published children’s essays from model schools.</a:t>
            </a:r>
          </a:p>
          <a:p>
            <a:pPr marL="0" indent="0" defTabSz="630936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/>
            </a:pPr>
            <a:r>
              <a:rPr lang="en-US" altLang="ja-JP" sz="2400" b="1" dirty="0">
                <a:ea typeface="MS UI Gothic" panose="020B0600070205080204" pitchFamily="50" charset="-128"/>
              </a:rPr>
              <a:t>To examine the significance of animal rearing activities in school education.</a:t>
            </a:r>
            <a:r>
              <a:rPr lang="ja-JP" altLang="en-US" sz="2400" dirty="0">
                <a:ea typeface="MS UI Gothic" panose="020B0600070205080204" pitchFamily="50" charset="-128"/>
              </a:rPr>
              <a:t>→</a:t>
            </a:r>
            <a:r>
              <a:rPr lang="en-US" altLang="ja-JP" sz="2400" dirty="0">
                <a:ea typeface="MS UI Gothic" panose="020B0600070205080204" pitchFamily="50" charset="-128"/>
              </a:rPr>
              <a:t>These children’s essays are effective materials for analysis.</a:t>
            </a:r>
            <a:endParaRPr lang="ja-JP" altLang="en-US" sz="2400" b="1" u="sng" dirty="0">
              <a:ea typeface="MS UI Gothic" panose="020B0600070205080204" pitchFamily="50" charset="-128"/>
            </a:endParaRPr>
          </a:p>
        </p:txBody>
      </p:sp>
      <p:sp>
        <p:nvSpPr>
          <p:cNvPr id="6" name="Shape 51"/>
          <p:cNvSpPr/>
          <p:nvPr/>
        </p:nvSpPr>
        <p:spPr>
          <a:xfrm>
            <a:off x="107503" y="1124744"/>
            <a:ext cx="8928994" cy="1"/>
          </a:xfrm>
          <a:prstGeom prst="line">
            <a:avLst/>
          </a:prstGeom>
          <a:ln w="19050">
            <a:solidFill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9BEFE-598D-476C-98D5-434708800035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53981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5828" y="1124744"/>
            <a:ext cx="8788172" cy="51845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2400" dirty="0"/>
              <a:t>Analysis of Essays</a:t>
            </a:r>
            <a:r>
              <a:rPr lang="ja-JP" altLang="en-US" sz="2400" dirty="0"/>
              <a:t>：</a:t>
            </a:r>
            <a:r>
              <a:rPr lang="ja-JP" altLang="ja-JP" sz="2400" dirty="0"/>
              <a:t> </a:t>
            </a:r>
            <a:r>
              <a:rPr lang="en-US" altLang="ja-JP" sz="2400" dirty="0"/>
              <a:t>Generally focuses on sentence composition and comprehension abilities</a:t>
            </a:r>
          </a:p>
          <a:p>
            <a:pPr marL="800100" lvl="2" indent="0">
              <a:buNone/>
            </a:pPr>
            <a:r>
              <a:rPr lang="ja-JP" altLang="en-US" dirty="0"/>
              <a:t>→</a:t>
            </a:r>
            <a:r>
              <a:rPr lang="en-US" altLang="ja-JP" dirty="0"/>
              <a:t>Evaluation criterion change according to the developmental stages. </a:t>
            </a:r>
            <a:r>
              <a:rPr lang="en-US" altLang="ja-JP" u="sng" dirty="0"/>
              <a:t>Difficult to compare.</a:t>
            </a:r>
            <a:endParaRPr lang="en-US" altLang="ja-JP" sz="2400" dirty="0"/>
          </a:p>
          <a:p>
            <a:pPr marL="400050" lvl="1" indent="0">
              <a:buNone/>
            </a:pPr>
            <a:r>
              <a:rPr lang="en-US" altLang="ja-JP" sz="2400" dirty="0"/>
              <a:t>To investigate the significance of animal rearing activities: Must examine the actual experience of children </a:t>
            </a:r>
            <a:r>
              <a:rPr lang="en-US" altLang="ja-JP" sz="2400" u="sng" dirty="0"/>
              <a:t>while considering their different developmental stages.</a:t>
            </a:r>
          </a:p>
          <a:p>
            <a:pPr marL="0" indent="0">
              <a:buNone/>
            </a:pPr>
            <a:r>
              <a:rPr lang="ja-JP" altLang="en-US" sz="2400" dirty="0"/>
              <a:t>　　</a:t>
            </a:r>
            <a:r>
              <a:rPr lang="en-US" altLang="ja-JP" sz="2400" dirty="0"/>
              <a:t>Method to examine the significance of animal rearing experience from essay analysis</a:t>
            </a:r>
          </a:p>
          <a:p>
            <a:pPr marL="0" indent="0">
              <a:buNone/>
            </a:pPr>
            <a:r>
              <a:rPr lang="en-US" altLang="ja-JP" sz="2400" dirty="0"/>
              <a:t>        =Utilization of text mining</a:t>
            </a:r>
          </a:p>
          <a:p>
            <a:pPr marL="400050" lvl="1" indent="0">
              <a:buNone/>
            </a:pPr>
            <a:r>
              <a:rPr lang="en-US" altLang="ja-JP" sz="2400" dirty="0"/>
              <a:t>Enables an exploratory examination on the significance of animal rearing experience, interaction with animals, development of feelings and affection, development of inter-human communication ability through animal caretaking activities, etc.</a:t>
            </a:r>
            <a:endParaRPr lang="ja-JP" altLang="en-US" sz="2400" dirty="0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30113" y="116632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en-US" altLang="ja-JP" sz="3600" dirty="0"/>
              <a:t>Significance of the Research: Analysis of Essays</a:t>
            </a:r>
            <a:endParaRPr kumimoji="1" lang="ja-JP" altLang="en-US" sz="3600" dirty="0"/>
          </a:p>
        </p:txBody>
      </p:sp>
      <p:cxnSp>
        <p:nvCxnSpPr>
          <p:cNvPr id="5" name="直線コネクタ 4"/>
          <p:cNvCxnSpPr/>
          <p:nvPr/>
        </p:nvCxnSpPr>
        <p:spPr>
          <a:xfrm>
            <a:off x="107504" y="980728"/>
            <a:ext cx="892899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右カーブ矢印 1"/>
          <p:cNvSpPr/>
          <p:nvPr/>
        </p:nvSpPr>
        <p:spPr>
          <a:xfrm>
            <a:off x="107503" y="2348880"/>
            <a:ext cx="677477" cy="295232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" name="右カーブ矢印 5"/>
          <p:cNvSpPr/>
          <p:nvPr/>
        </p:nvSpPr>
        <p:spPr>
          <a:xfrm>
            <a:off x="251520" y="3717032"/>
            <a:ext cx="522140" cy="144016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9BEFE-598D-476C-98D5-434708800035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1920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62"/>
          <p:cNvSpPr txBox="1">
            <a:spLocks/>
          </p:cNvSpPr>
          <p:nvPr/>
        </p:nvSpPr>
        <p:spPr>
          <a:xfrm>
            <a:off x="1115616" y="1700808"/>
            <a:ext cx="7335625" cy="452596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795527">
              <a:spcBef>
                <a:spcPts val="600"/>
              </a:spcBef>
              <a:buFont typeface="Arial" panose="020B0604020202020204" pitchFamily="34" charset="0"/>
              <a:buNone/>
              <a:defRPr sz="1800"/>
            </a:pPr>
            <a:r>
              <a:rPr lang="en-US" altLang="ja-JP" sz="2784" dirty="0"/>
              <a:t>To analyze children’s essays from model elementary schools with text mining,</a:t>
            </a:r>
            <a:endParaRPr lang="ja-JP" altLang="en-US" sz="2784" dirty="0"/>
          </a:p>
          <a:p>
            <a:pPr marL="0" indent="0" defTabSz="795527">
              <a:spcBef>
                <a:spcPts val="600"/>
              </a:spcBef>
              <a:buNone/>
              <a:defRPr sz="1800"/>
            </a:pPr>
            <a:r>
              <a:rPr lang="en-US" altLang="ja-JP" sz="2800" dirty="0"/>
              <a:t>and conduct an exploratory investigation about </a:t>
            </a:r>
          </a:p>
          <a:p>
            <a:pPr marL="800100" lvl="2" indent="0" defTabSz="795527">
              <a:spcBef>
                <a:spcPts val="600"/>
              </a:spcBef>
              <a:buFont typeface="Arial" panose="020B0604020202020204" pitchFamily="34" charset="0"/>
              <a:buNone/>
              <a:defRPr sz="1800"/>
            </a:pPr>
            <a:r>
              <a:rPr lang="en-US" altLang="ja-JP" sz="2800" dirty="0"/>
              <a:t>what interest the children had in animals, </a:t>
            </a:r>
          </a:p>
          <a:p>
            <a:pPr marL="800100" lvl="2" indent="0" defTabSz="795527">
              <a:spcBef>
                <a:spcPts val="600"/>
              </a:spcBef>
              <a:buFont typeface="Arial" panose="020B0604020202020204" pitchFamily="34" charset="0"/>
              <a:buNone/>
              <a:defRPr sz="1800"/>
            </a:pPr>
            <a:r>
              <a:rPr lang="en-US" altLang="ja-JP" sz="2800" dirty="0"/>
              <a:t>what activities they were involved in, </a:t>
            </a:r>
          </a:p>
          <a:p>
            <a:pPr marL="800100" lvl="2" indent="0" defTabSz="795527">
              <a:spcBef>
                <a:spcPts val="600"/>
              </a:spcBef>
              <a:buFont typeface="Arial" panose="020B0604020202020204" pitchFamily="34" charset="0"/>
              <a:buNone/>
              <a:defRPr sz="1800"/>
            </a:pPr>
            <a:r>
              <a:rPr lang="en-US" altLang="ja-JP" sz="2800" dirty="0"/>
              <a:t>what feelings animal caring activities generated.</a:t>
            </a:r>
            <a:endParaRPr lang="ja-JP" altLang="en-US" sz="2800" dirty="0"/>
          </a:p>
        </p:txBody>
      </p:sp>
      <p:sp>
        <p:nvSpPr>
          <p:cNvPr id="6" name="Shape 63"/>
          <p:cNvSpPr/>
          <p:nvPr/>
        </p:nvSpPr>
        <p:spPr>
          <a:xfrm>
            <a:off x="101597" y="1220674"/>
            <a:ext cx="8928994" cy="1"/>
          </a:xfrm>
          <a:prstGeom prst="line">
            <a:avLst/>
          </a:prstGeom>
          <a:ln w="19050">
            <a:solidFill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457200" y="274638"/>
            <a:ext cx="8229600" cy="922114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altLang="ja-JP" sz="4000" dirty="0"/>
              <a:t>Research Objective</a:t>
            </a:r>
            <a:endParaRPr lang="ja-JP" altLang="en-US" sz="40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9BEFE-598D-476C-98D5-434708800035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634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536" y="1844824"/>
            <a:ext cx="8280920" cy="39890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ja-JP" sz="2800" dirty="0"/>
              <a:t>Research Object: “Essays From Model School Project for Rearing School Animals” 4 Volumes, (2001-2004), prints 386 essays by elementary school students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sz="2800" dirty="0"/>
              <a:t>Research Method: Converting essay contents into text data, and conducting analysis on content words with text mining methods.</a:t>
            </a:r>
          </a:p>
          <a:p>
            <a:pPr marL="0" indent="0">
              <a:buNone/>
            </a:pPr>
            <a:r>
              <a:rPr lang="en-US" altLang="ja-JP" sz="2800" dirty="0"/>
              <a:t>Utilized Software: Text Mining Studio Ver.4.1 (Mathematical Systems Inc.)</a:t>
            </a:r>
            <a:endParaRPr kumimoji="1" lang="ja-JP" altLang="en-US" sz="2800" dirty="0"/>
          </a:p>
        </p:txBody>
      </p:sp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fr-FR" altLang="ja-JP" sz="4000" dirty="0"/>
              <a:t>Method</a:t>
            </a:r>
            <a:endParaRPr kumimoji="1" lang="ja-JP" altLang="en-US" sz="4000" dirty="0"/>
          </a:p>
        </p:txBody>
      </p:sp>
      <p:cxnSp>
        <p:nvCxnSpPr>
          <p:cNvPr id="5" name="直線コネクタ 4"/>
          <p:cNvCxnSpPr/>
          <p:nvPr/>
        </p:nvCxnSpPr>
        <p:spPr>
          <a:xfrm>
            <a:off x="107504" y="1412776"/>
            <a:ext cx="892899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9BEFE-598D-476C-98D5-434708800035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9436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69"/>
          <p:cNvSpPr txBox="1">
            <a:spLocks/>
          </p:cNvSpPr>
          <p:nvPr/>
        </p:nvSpPr>
        <p:spPr>
          <a:xfrm>
            <a:off x="457200" y="274638"/>
            <a:ext cx="8229600" cy="85010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 sz="1800"/>
            </a:pPr>
            <a:r>
              <a:rPr lang="en-US" altLang="ja-JP" sz="3600" dirty="0"/>
              <a:t>Result 1: Basic Information</a:t>
            </a:r>
            <a:endParaRPr lang="ja-JP" altLang="en-US" sz="3600" dirty="0"/>
          </a:p>
        </p:txBody>
      </p:sp>
      <p:sp>
        <p:nvSpPr>
          <p:cNvPr id="5" name="Shape 70"/>
          <p:cNvSpPr txBox="1">
            <a:spLocks/>
          </p:cNvSpPr>
          <p:nvPr/>
        </p:nvSpPr>
        <p:spPr>
          <a:xfrm>
            <a:off x="771044" y="1772816"/>
            <a:ext cx="7895221" cy="367240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43459" indent="-243459" defTabSz="649223">
              <a:lnSpc>
                <a:spcPct val="80000"/>
              </a:lnSpc>
              <a:spcBef>
                <a:spcPts val="400"/>
              </a:spcBef>
              <a:defRPr sz="1800"/>
            </a:pPr>
            <a:r>
              <a:rPr lang="en-US" altLang="ja-JP" sz="2800" dirty="0"/>
              <a:t>Target essays: essays written by 386 students</a:t>
            </a:r>
          </a:p>
          <a:p>
            <a:pPr marL="0" indent="0" defTabSz="649223">
              <a:lnSpc>
                <a:spcPct val="80000"/>
              </a:lnSpc>
              <a:spcBef>
                <a:spcPts val="400"/>
              </a:spcBef>
              <a:buNone/>
              <a:defRPr sz="1800"/>
            </a:pPr>
            <a:endParaRPr lang="ja-JP" altLang="en-US" sz="2800" dirty="0"/>
          </a:p>
          <a:p>
            <a:pPr marL="243459" indent="-243459" defTabSz="649223">
              <a:lnSpc>
                <a:spcPct val="80000"/>
              </a:lnSpc>
              <a:spcBef>
                <a:spcPts val="400"/>
              </a:spcBef>
              <a:defRPr sz="1800"/>
            </a:pPr>
            <a:r>
              <a:rPr lang="en-US" altLang="ja-JP" sz="2800" dirty="0"/>
              <a:t>Average character count per person: 326.3 characters</a:t>
            </a:r>
          </a:p>
          <a:p>
            <a:pPr marL="0" indent="0" defTabSz="649223">
              <a:lnSpc>
                <a:spcPct val="80000"/>
              </a:lnSpc>
              <a:spcBef>
                <a:spcPts val="400"/>
              </a:spcBef>
              <a:buNone/>
              <a:defRPr sz="1800"/>
            </a:pPr>
            <a:endParaRPr lang="ja-JP" altLang="en-US" sz="2800" dirty="0"/>
          </a:p>
          <a:p>
            <a:pPr marL="243459" indent="-243459" defTabSz="649223">
              <a:lnSpc>
                <a:spcPct val="80000"/>
              </a:lnSpc>
              <a:spcBef>
                <a:spcPts val="400"/>
              </a:spcBef>
              <a:defRPr sz="1800"/>
            </a:pPr>
            <a:r>
              <a:rPr lang="en-US" altLang="ja-JP" sz="2800" dirty="0"/>
              <a:t>Average sentence length: 14.6 characters for one sentence</a:t>
            </a:r>
          </a:p>
          <a:p>
            <a:pPr marL="243459" indent="-243459" defTabSz="649223">
              <a:lnSpc>
                <a:spcPct val="80000"/>
              </a:lnSpc>
              <a:spcBef>
                <a:spcPts val="400"/>
              </a:spcBef>
              <a:defRPr sz="1800"/>
            </a:pPr>
            <a:endParaRPr lang="ja-JP" altLang="en-US" sz="2800" dirty="0"/>
          </a:p>
          <a:p>
            <a:pPr marL="243459" indent="-243459" defTabSz="649223">
              <a:lnSpc>
                <a:spcPct val="80000"/>
              </a:lnSpc>
              <a:spcBef>
                <a:spcPts val="400"/>
              </a:spcBef>
              <a:defRPr sz="1800"/>
            </a:pPr>
            <a:r>
              <a:rPr lang="en-US" altLang="ja-JP" sz="2800" dirty="0"/>
              <a:t>Total number of content words: 50417 words</a:t>
            </a:r>
          </a:p>
          <a:p>
            <a:pPr marL="243459" indent="-243459" defTabSz="649223">
              <a:lnSpc>
                <a:spcPct val="80000"/>
              </a:lnSpc>
              <a:spcBef>
                <a:spcPts val="400"/>
              </a:spcBef>
              <a:defRPr sz="1800"/>
            </a:pPr>
            <a:endParaRPr lang="en-US" altLang="ja-JP" sz="2800" dirty="0"/>
          </a:p>
          <a:p>
            <a:pPr marL="243459" indent="-243459" defTabSz="649223">
              <a:lnSpc>
                <a:spcPct val="80000"/>
              </a:lnSpc>
              <a:spcBef>
                <a:spcPts val="400"/>
              </a:spcBef>
              <a:defRPr sz="1800"/>
            </a:pPr>
            <a:r>
              <a:rPr lang="en-US" altLang="ja-JP" sz="2800" dirty="0"/>
              <a:t>Total number of different words: 5313 </a:t>
            </a:r>
            <a:endParaRPr lang="ja-JP" altLang="en-US" sz="2800" dirty="0"/>
          </a:p>
          <a:p>
            <a:pPr marL="0" indent="0" defTabSz="649223">
              <a:lnSpc>
                <a:spcPct val="80000"/>
              </a:lnSpc>
              <a:spcBef>
                <a:spcPts val="400"/>
              </a:spcBef>
              <a:buFont typeface="Arial" panose="020B0604020202020204" pitchFamily="34" charset="0"/>
              <a:buNone/>
              <a:defRPr sz="1800"/>
            </a:pPr>
            <a:endParaRPr lang="ja-JP" altLang="en-US" sz="2800" dirty="0"/>
          </a:p>
        </p:txBody>
      </p:sp>
      <p:sp>
        <p:nvSpPr>
          <p:cNvPr id="6" name="Shape 71"/>
          <p:cNvSpPr/>
          <p:nvPr/>
        </p:nvSpPr>
        <p:spPr>
          <a:xfrm>
            <a:off x="107503" y="1052736"/>
            <a:ext cx="8928994" cy="1"/>
          </a:xfrm>
          <a:prstGeom prst="line">
            <a:avLst/>
          </a:prstGeom>
          <a:ln w="19050">
            <a:solidFill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9BEFE-598D-476C-98D5-434708800035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6602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17028" y="274638"/>
            <a:ext cx="8369772" cy="698272"/>
          </a:xfrm>
        </p:spPr>
        <p:txBody>
          <a:bodyPr>
            <a:normAutofit fontScale="90000"/>
          </a:bodyPr>
          <a:lstStyle/>
          <a:p>
            <a:r>
              <a:rPr lang="en-US" altLang="ja-JP" sz="3600" dirty="0"/>
              <a:t>Result 2: </a:t>
            </a:r>
            <a:r>
              <a:rPr lang="fr-FR" altLang="ja-JP" sz="3600" dirty="0"/>
              <a:t>Number of Essays Among Class Grades</a:t>
            </a:r>
            <a:endParaRPr kumimoji="1" lang="ja-JP" altLang="en-US" sz="3600" dirty="0"/>
          </a:p>
        </p:txBody>
      </p:sp>
      <p:cxnSp>
        <p:nvCxnSpPr>
          <p:cNvPr id="4" name="直線コネクタ 3"/>
          <p:cNvCxnSpPr/>
          <p:nvPr/>
        </p:nvCxnSpPr>
        <p:spPr>
          <a:xfrm flipV="1">
            <a:off x="454104" y="1099633"/>
            <a:ext cx="8219256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489584"/>
              </p:ext>
            </p:extLst>
          </p:nvPr>
        </p:nvGraphicFramePr>
        <p:xfrm>
          <a:off x="457200" y="2313246"/>
          <a:ext cx="3394720" cy="4012421"/>
        </p:xfrm>
        <a:graphic>
          <a:graphicData uri="http://schemas.openxmlformats.org/drawingml/2006/table">
            <a:tbl>
              <a:tblPr firstRow="1" firstCol="1" bandRow="1"/>
              <a:tblGrid>
                <a:gridCol w="1693931">
                  <a:extLst>
                    <a:ext uri="{9D8B030D-6E8A-4147-A177-3AD203B41FA5}">
                      <a16:colId xmlns:a16="http://schemas.microsoft.com/office/drawing/2014/main" xmlns="" val="2817571548"/>
                    </a:ext>
                  </a:extLst>
                </a:gridCol>
                <a:gridCol w="1700789">
                  <a:extLst>
                    <a:ext uri="{9D8B030D-6E8A-4147-A177-3AD203B41FA5}">
                      <a16:colId xmlns:a16="http://schemas.microsoft.com/office/drawing/2014/main" xmlns="" val="1168186362"/>
                    </a:ext>
                  </a:extLst>
                </a:gridCol>
              </a:tblGrid>
              <a:tr h="8178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800" b="1" kern="100" dirty="0"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Grade</a:t>
                      </a:r>
                      <a:endParaRPr lang="ja-JP" sz="2800" kern="100" dirty="0"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800" b="1" kern="100" dirty="0"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Number of essays</a:t>
                      </a:r>
                      <a:endParaRPr lang="ja-JP" sz="2800" kern="100" dirty="0"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02626565"/>
                  </a:ext>
                </a:extLst>
              </a:tr>
              <a:tr h="4512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2800" kern="100" baseline="30000" dirty="0"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st</a:t>
                      </a:r>
                      <a:endParaRPr lang="ja-JP" sz="2800" kern="100" dirty="0"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41</a:t>
                      </a:r>
                      <a:endParaRPr lang="ja-JP" sz="2800" kern="100" dirty="0"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28262689"/>
                  </a:ext>
                </a:extLst>
              </a:tr>
              <a:tr h="4512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800" kern="100" dirty="0"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altLang="ja-JP" sz="2800" kern="100" baseline="30000" dirty="0"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nd</a:t>
                      </a:r>
                      <a:r>
                        <a:rPr lang="en-US" altLang="ja-JP" sz="2800" kern="100" baseline="0" dirty="0"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95</a:t>
                      </a:r>
                      <a:endParaRPr lang="ja-JP" sz="2800" kern="100" dirty="0"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12740688"/>
                  </a:ext>
                </a:extLst>
              </a:tr>
              <a:tr h="4512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2800" kern="100" baseline="30000" dirty="0"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rd</a:t>
                      </a:r>
                      <a:r>
                        <a:rPr lang="en-US" sz="2800" kern="100" baseline="0" dirty="0"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 </a:t>
                      </a:r>
                      <a:endParaRPr lang="ja-JP" sz="2800" kern="100" dirty="0"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26</a:t>
                      </a:r>
                      <a:endParaRPr lang="ja-JP" sz="2800" kern="100" dirty="0"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00463231"/>
                  </a:ext>
                </a:extLst>
              </a:tr>
              <a:tr h="4512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2800" kern="100" baseline="30000" dirty="0"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2800" kern="100" baseline="0" dirty="0"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 </a:t>
                      </a:r>
                      <a:endParaRPr lang="ja-JP" sz="2800" kern="100" dirty="0"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87</a:t>
                      </a:r>
                      <a:endParaRPr lang="ja-JP" sz="2800" kern="100" dirty="0"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85553869"/>
                  </a:ext>
                </a:extLst>
              </a:tr>
              <a:tr h="4512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2800" kern="100" baseline="30000" dirty="0"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2800" kern="100" baseline="0" dirty="0"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 </a:t>
                      </a:r>
                      <a:endParaRPr lang="ja-JP" sz="2800" kern="100" dirty="0"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54</a:t>
                      </a:r>
                      <a:endParaRPr lang="ja-JP" sz="2800" kern="100" dirty="0"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66391894"/>
                  </a:ext>
                </a:extLst>
              </a:tr>
              <a:tr h="4512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800" kern="100" dirty="0"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altLang="ja-JP" sz="2800" kern="100" baseline="30000" dirty="0"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altLang="ja-JP" sz="2800" kern="100" baseline="0" dirty="0"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 </a:t>
                      </a:r>
                      <a:endParaRPr lang="ja-JP" sz="2800" kern="100" dirty="0"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82</a:t>
                      </a:r>
                      <a:endParaRPr lang="ja-JP" sz="2800" kern="100" dirty="0"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59777250"/>
                  </a:ext>
                </a:extLst>
              </a:tr>
              <a:tr h="4512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800" kern="100" dirty="0"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Unknown</a:t>
                      </a:r>
                      <a:endParaRPr lang="ja-JP" sz="2800" kern="100" dirty="0"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800" kern="100" dirty="0"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１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82242172"/>
                  </a:ext>
                </a:extLst>
              </a:tr>
            </a:tbl>
          </a:graphicData>
        </a:graphic>
      </p:graphicFrame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6199093"/>
              </p:ext>
            </p:extLst>
          </p:nvPr>
        </p:nvGraphicFramePr>
        <p:xfrm>
          <a:off x="4489332" y="2569264"/>
          <a:ext cx="4294934" cy="3179827"/>
        </p:xfrm>
        <a:graphic>
          <a:graphicData uri="http://schemas.openxmlformats.org/drawingml/2006/table">
            <a:tbl>
              <a:tblPr firstRow="1" firstCol="1" bandRow="1"/>
              <a:tblGrid>
                <a:gridCol w="2446130">
                  <a:extLst>
                    <a:ext uri="{9D8B030D-6E8A-4147-A177-3AD203B41FA5}">
                      <a16:colId xmlns:a16="http://schemas.microsoft.com/office/drawing/2014/main" xmlns="" val="3397924215"/>
                    </a:ext>
                  </a:extLst>
                </a:gridCol>
                <a:gridCol w="1848804">
                  <a:extLst>
                    <a:ext uri="{9D8B030D-6E8A-4147-A177-3AD203B41FA5}">
                      <a16:colId xmlns:a16="http://schemas.microsoft.com/office/drawing/2014/main" xmlns="" val="2706235544"/>
                    </a:ext>
                  </a:extLst>
                </a:gridCol>
              </a:tblGrid>
              <a:tr h="11681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800" b="1" kern="100" dirty="0"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Grade</a:t>
                      </a:r>
                      <a:endParaRPr lang="ja-JP" sz="2800" kern="100" dirty="0"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800" b="1" kern="100" dirty="0"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Number</a:t>
                      </a:r>
                      <a:r>
                        <a:rPr lang="en-US" altLang="ja-JP" sz="2800" b="1" kern="100" baseline="0" dirty="0"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 of Essays</a:t>
                      </a:r>
                      <a:endParaRPr lang="ja-JP" sz="2800" kern="100" dirty="0"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04554028"/>
                  </a:ext>
                </a:extLst>
              </a:tr>
              <a:tr h="7231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800" kern="100" dirty="0"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Lower Grades</a:t>
                      </a:r>
                      <a:r>
                        <a:rPr lang="ja-JP" sz="2400" kern="100" dirty="0"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altLang="ja-JP" sz="2400" kern="100" dirty="0"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altLang="ja-JP" sz="2400" kern="100" baseline="30000" dirty="0"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lang="en-US" altLang="ja-JP" sz="2400" kern="100" dirty="0"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ja-JP" sz="2400" kern="100" dirty="0"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～</a:t>
                      </a:r>
                      <a:r>
                        <a:rPr lang="en-US" altLang="ja-JP" sz="2400" kern="100" dirty="0"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altLang="ja-JP" sz="2400" kern="100" baseline="30000" dirty="0"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rd</a:t>
                      </a:r>
                      <a:r>
                        <a:rPr lang="en-US" altLang="ja-JP" sz="2400" kern="100" baseline="0" dirty="0"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ja-JP" sz="2400" kern="100" dirty="0"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）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800" kern="100" dirty="0"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162</a:t>
                      </a:r>
                      <a:endParaRPr lang="ja-JP" sz="2800" kern="100" dirty="0"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85430294"/>
                  </a:ext>
                </a:extLst>
              </a:tr>
              <a:tr h="7231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800" kern="100" dirty="0"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Higher</a:t>
                      </a:r>
                      <a:r>
                        <a:rPr lang="en-US" altLang="ja-JP" sz="2800" kern="100" baseline="0" dirty="0"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 Grades</a:t>
                      </a:r>
                      <a:r>
                        <a:rPr lang="ja-JP" sz="2400" kern="100" dirty="0"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2400" kern="100" dirty="0"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2400" kern="100" baseline="30000" dirty="0"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2400" kern="100" dirty="0"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ja-JP" sz="2400" kern="100" dirty="0"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～</a:t>
                      </a:r>
                      <a:r>
                        <a:rPr lang="en-US" sz="2400" kern="100" dirty="0"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2400" kern="100" baseline="30000" dirty="0"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2400" kern="100" baseline="0" dirty="0"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ja-JP" sz="2400" kern="100" dirty="0"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）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u="none" kern="100" dirty="0"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223</a:t>
                      </a:r>
                      <a:endParaRPr lang="ja-JP" sz="2800" u="none" kern="100" dirty="0"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47036426"/>
                  </a:ext>
                </a:extLst>
              </a:tr>
              <a:tr h="3893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800" kern="100" dirty="0"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Unknown</a:t>
                      </a:r>
                      <a:endParaRPr lang="ja-JP" sz="2800" kern="100" dirty="0"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2800" kern="100" dirty="0"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08878882"/>
                  </a:ext>
                </a:extLst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4489332" y="1355918"/>
            <a:ext cx="43376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u="sng" dirty="0"/>
              <a:t>Table</a:t>
            </a:r>
            <a:r>
              <a:rPr kumimoji="1" lang="en-US" altLang="ja-JP" sz="2400" u="sng" dirty="0"/>
              <a:t>2. </a:t>
            </a:r>
            <a:r>
              <a:rPr lang="fr-FR" altLang="ja-JP" sz="2400" u="sng" dirty="0"/>
              <a:t>Number of essays among  higher and lower class grades</a:t>
            </a:r>
            <a:endParaRPr lang="ja-JP" altLang="en-US" sz="2400" u="sng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89208" y="1355526"/>
            <a:ext cx="36105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u="sng" dirty="0"/>
              <a:t>Table</a:t>
            </a:r>
            <a:r>
              <a:rPr kumimoji="1" lang="en-US" altLang="ja-JP" sz="2400" u="sng" dirty="0"/>
              <a:t>1. </a:t>
            </a:r>
            <a:r>
              <a:rPr lang="fr-FR" altLang="ja-JP" sz="2400" u="sng" dirty="0"/>
              <a:t>Number of essays among class grades</a:t>
            </a:r>
            <a:endParaRPr kumimoji="1" lang="ja-JP" altLang="en-US" sz="2400" u="sng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9BEFE-598D-476C-98D5-434708800035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9844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コンテンツ プレースホルダー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5453013"/>
              </p:ext>
            </p:extLst>
          </p:nvPr>
        </p:nvGraphicFramePr>
        <p:xfrm>
          <a:off x="179510" y="1701356"/>
          <a:ext cx="8712970" cy="2876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6201">
                  <a:extLst>
                    <a:ext uri="{9D8B030D-6E8A-4147-A177-3AD203B41FA5}">
                      <a16:colId xmlns:a16="http://schemas.microsoft.com/office/drawing/2014/main" xmlns="" val="4047539057"/>
                    </a:ext>
                  </a:extLst>
                </a:gridCol>
                <a:gridCol w="796201">
                  <a:extLst>
                    <a:ext uri="{9D8B030D-6E8A-4147-A177-3AD203B41FA5}">
                      <a16:colId xmlns:a16="http://schemas.microsoft.com/office/drawing/2014/main" xmlns="" val="2984200463"/>
                    </a:ext>
                  </a:extLst>
                </a:gridCol>
                <a:gridCol w="796201">
                  <a:extLst>
                    <a:ext uri="{9D8B030D-6E8A-4147-A177-3AD203B41FA5}">
                      <a16:colId xmlns:a16="http://schemas.microsoft.com/office/drawing/2014/main" xmlns="" val="2173728544"/>
                    </a:ext>
                  </a:extLst>
                </a:gridCol>
                <a:gridCol w="796201">
                  <a:extLst>
                    <a:ext uri="{9D8B030D-6E8A-4147-A177-3AD203B41FA5}">
                      <a16:colId xmlns:a16="http://schemas.microsoft.com/office/drawing/2014/main" xmlns="" val="3736581964"/>
                    </a:ext>
                  </a:extLst>
                </a:gridCol>
                <a:gridCol w="796201">
                  <a:extLst>
                    <a:ext uri="{9D8B030D-6E8A-4147-A177-3AD203B41FA5}">
                      <a16:colId xmlns:a16="http://schemas.microsoft.com/office/drawing/2014/main" xmlns="" val="3715315161"/>
                    </a:ext>
                  </a:extLst>
                </a:gridCol>
                <a:gridCol w="699517">
                  <a:extLst>
                    <a:ext uri="{9D8B030D-6E8A-4147-A177-3AD203B41FA5}">
                      <a16:colId xmlns:a16="http://schemas.microsoft.com/office/drawing/2014/main" xmlns="" val="298364466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4028194187"/>
                    </a:ext>
                  </a:extLst>
                </a:gridCol>
                <a:gridCol w="824990">
                  <a:extLst>
                    <a:ext uri="{9D8B030D-6E8A-4147-A177-3AD203B41FA5}">
                      <a16:colId xmlns:a16="http://schemas.microsoft.com/office/drawing/2014/main" xmlns="" val="388978023"/>
                    </a:ext>
                  </a:extLst>
                </a:gridCol>
                <a:gridCol w="796201">
                  <a:extLst>
                    <a:ext uri="{9D8B030D-6E8A-4147-A177-3AD203B41FA5}">
                      <a16:colId xmlns:a16="http://schemas.microsoft.com/office/drawing/2014/main" xmlns="" val="919390642"/>
                    </a:ext>
                  </a:extLst>
                </a:gridCol>
                <a:gridCol w="796201">
                  <a:extLst>
                    <a:ext uri="{9D8B030D-6E8A-4147-A177-3AD203B41FA5}">
                      <a16:colId xmlns:a16="http://schemas.microsoft.com/office/drawing/2014/main" xmlns="" val="2624196043"/>
                    </a:ext>
                  </a:extLst>
                </a:gridCol>
                <a:gridCol w="750960">
                  <a:extLst>
                    <a:ext uri="{9D8B030D-6E8A-4147-A177-3AD203B41FA5}">
                      <a16:colId xmlns:a16="http://schemas.microsoft.com/office/drawing/2014/main" xmlns="" val="3059814993"/>
                    </a:ext>
                  </a:extLst>
                </a:gridCol>
              </a:tblGrid>
              <a:tr h="71208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Word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think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</a:rPr>
                        <a:t>rabbit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present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do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say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animal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bantam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cleaning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care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cute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17124579"/>
                  </a:ext>
                </a:extLst>
              </a:tr>
              <a:tr h="60186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Word Class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verb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noun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verb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verb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verb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noun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noun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noun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noun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adjective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37697823"/>
                  </a:ext>
                </a:extLst>
              </a:tr>
              <a:tr h="736729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800" dirty="0"/>
                        <a:t>Appearance Frequency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</a:rPr>
                        <a:t>(Number of Words)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1185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1116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434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424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400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365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357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317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298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293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40911023"/>
                  </a:ext>
                </a:extLst>
              </a:tr>
            </a:tbl>
          </a:graphicData>
        </a:graphic>
      </p:graphicFrame>
      <p:sp>
        <p:nvSpPr>
          <p:cNvPr id="6" name="Shape 69"/>
          <p:cNvSpPr txBox="1">
            <a:spLocks/>
          </p:cNvSpPr>
          <p:nvPr/>
        </p:nvSpPr>
        <p:spPr>
          <a:xfrm>
            <a:off x="457200" y="24993"/>
            <a:ext cx="8229600" cy="12605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 sz="1800"/>
            </a:pPr>
            <a:r>
              <a:rPr lang="en-US" altLang="ja-JP" sz="3600" dirty="0"/>
              <a:t>Result 3: High appearance words and commonly used words</a:t>
            </a:r>
            <a:endParaRPr lang="ja-JP" altLang="en-US" sz="3600" dirty="0"/>
          </a:p>
        </p:txBody>
      </p:sp>
      <p:sp>
        <p:nvSpPr>
          <p:cNvPr id="7" name="Shape 71"/>
          <p:cNvSpPr/>
          <p:nvPr/>
        </p:nvSpPr>
        <p:spPr>
          <a:xfrm>
            <a:off x="107503" y="1124744"/>
            <a:ext cx="8928994" cy="1"/>
          </a:xfrm>
          <a:prstGeom prst="line">
            <a:avLst/>
          </a:prstGeom>
          <a:ln w="19050">
            <a:solidFill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313378" y="1239691"/>
            <a:ext cx="43934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u="sng" dirty="0"/>
              <a:t>Table 3. High appearance words</a:t>
            </a:r>
            <a:endParaRPr kumimoji="1" lang="ja-JP" altLang="en-US" sz="2400" u="sng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411270" y="4563695"/>
            <a:ext cx="4321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u="sng" dirty="0"/>
              <a:t>Table 4. Commonly used words</a:t>
            </a:r>
            <a:endParaRPr lang="ja-JP" altLang="en-US" sz="2400" u="sng" dirty="0"/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58407"/>
              </p:ext>
            </p:extLst>
          </p:nvPr>
        </p:nvGraphicFramePr>
        <p:xfrm>
          <a:off x="193418" y="5021520"/>
          <a:ext cx="8757164" cy="1463040"/>
        </p:xfrm>
        <a:graphic>
          <a:graphicData uri="http://schemas.openxmlformats.org/drawingml/2006/table">
            <a:tbl>
              <a:tblPr firstRow="1" firstCol="1" bandRow="1"/>
              <a:tblGrid>
                <a:gridCol w="1418163">
                  <a:extLst>
                    <a:ext uri="{9D8B030D-6E8A-4147-A177-3AD203B41FA5}">
                      <a16:colId xmlns:a16="http://schemas.microsoft.com/office/drawing/2014/main" xmlns="" val="2599948277"/>
                    </a:ext>
                  </a:extLst>
                </a:gridCol>
                <a:gridCol w="733628">
                  <a:extLst>
                    <a:ext uri="{9D8B030D-6E8A-4147-A177-3AD203B41FA5}">
                      <a16:colId xmlns:a16="http://schemas.microsoft.com/office/drawing/2014/main" xmlns="" val="4194729454"/>
                    </a:ext>
                  </a:extLst>
                </a:gridCol>
                <a:gridCol w="733628">
                  <a:extLst>
                    <a:ext uri="{9D8B030D-6E8A-4147-A177-3AD203B41FA5}">
                      <a16:colId xmlns:a16="http://schemas.microsoft.com/office/drawing/2014/main" xmlns="" val="2782902114"/>
                    </a:ext>
                  </a:extLst>
                </a:gridCol>
                <a:gridCol w="773083">
                  <a:extLst>
                    <a:ext uri="{9D8B030D-6E8A-4147-A177-3AD203B41FA5}">
                      <a16:colId xmlns:a16="http://schemas.microsoft.com/office/drawing/2014/main" xmlns="" val="2926490531"/>
                    </a:ext>
                  </a:extLst>
                </a:gridCol>
                <a:gridCol w="695080">
                  <a:extLst>
                    <a:ext uri="{9D8B030D-6E8A-4147-A177-3AD203B41FA5}">
                      <a16:colId xmlns:a16="http://schemas.microsoft.com/office/drawing/2014/main" xmlns="" val="3928039136"/>
                    </a:ext>
                  </a:extLst>
                </a:gridCol>
                <a:gridCol w="733628">
                  <a:extLst>
                    <a:ext uri="{9D8B030D-6E8A-4147-A177-3AD203B41FA5}">
                      <a16:colId xmlns:a16="http://schemas.microsoft.com/office/drawing/2014/main" xmlns="" val="840729918"/>
                    </a:ext>
                  </a:extLst>
                </a:gridCol>
                <a:gridCol w="733628">
                  <a:extLst>
                    <a:ext uri="{9D8B030D-6E8A-4147-A177-3AD203B41FA5}">
                      <a16:colId xmlns:a16="http://schemas.microsoft.com/office/drawing/2014/main" xmlns="" val="2838619450"/>
                    </a:ext>
                  </a:extLst>
                </a:gridCol>
                <a:gridCol w="734535">
                  <a:extLst>
                    <a:ext uri="{9D8B030D-6E8A-4147-A177-3AD203B41FA5}">
                      <a16:colId xmlns:a16="http://schemas.microsoft.com/office/drawing/2014/main" xmlns="" val="2500919984"/>
                    </a:ext>
                  </a:extLst>
                </a:gridCol>
                <a:gridCol w="733628">
                  <a:extLst>
                    <a:ext uri="{9D8B030D-6E8A-4147-A177-3AD203B41FA5}">
                      <a16:colId xmlns:a16="http://schemas.microsoft.com/office/drawing/2014/main" xmlns="" val="890270606"/>
                    </a:ext>
                  </a:extLst>
                </a:gridCol>
                <a:gridCol w="733628">
                  <a:extLst>
                    <a:ext uri="{9D8B030D-6E8A-4147-A177-3AD203B41FA5}">
                      <a16:colId xmlns:a16="http://schemas.microsoft.com/office/drawing/2014/main" xmlns="" val="1782459997"/>
                    </a:ext>
                  </a:extLst>
                </a:gridCol>
                <a:gridCol w="734535">
                  <a:extLst>
                    <a:ext uri="{9D8B030D-6E8A-4147-A177-3AD203B41FA5}">
                      <a16:colId xmlns:a16="http://schemas.microsoft.com/office/drawing/2014/main" xmlns="" val="354327904"/>
                    </a:ext>
                  </a:extLst>
                </a:gridCol>
              </a:tblGrid>
              <a:tr h="4415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b="1" kern="100" dirty="0"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Word</a:t>
                      </a:r>
                      <a:endParaRPr lang="ja-JP" sz="1600" kern="100" dirty="0"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kern="100" dirty="0"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think</a:t>
                      </a:r>
                      <a:endParaRPr lang="ja-JP" sz="1600" kern="100" dirty="0"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kern="100" dirty="0"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rabbit</a:t>
                      </a:r>
                      <a:endParaRPr lang="ja-JP" sz="1600" kern="100" dirty="0"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kern="100" dirty="0"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present</a:t>
                      </a:r>
                      <a:endParaRPr lang="ja-JP" sz="1600" kern="100" dirty="0"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kern="100" dirty="0"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do</a:t>
                      </a:r>
                      <a:endParaRPr lang="ja-JP" sz="1600" kern="100" dirty="0"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kern="100" dirty="0"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say</a:t>
                      </a:r>
                      <a:endParaRPr lang="ja-JP" sz="1600" kern="100" dirty="0"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kern="100" dirty="0"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cute</a:t>
                      </a:r>
                      <a:endParaRPr lang="ja-JP" sz="1600" kern="100" dirty="0"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kern="100" dirty="0"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perform</a:t>
                      </a:r>
                      <a:endParaRPr lang="ja-JP" sz="1600" kern="100" dirty="0"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kern="100" dirty="0"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See</a:t>
                      </a:r>
                      <a:endParaRPr lang="ja-JP" sz="1600" kern="100" dirty="0"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kern="100" dirty="0"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good</a:t>
                      </a:r>
                      <a:endParaRPr lang="ja-JP" sz="1600" kern="100" dirty="0"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kern="100" dirty="0"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school</a:t>
                      </a:r>
                      <a:endParaRPr lang="ja-JP" sz="1600" kern="100" dirty="0"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94860487"/>
                  </a:ext>
                </a:extLst>
              </a:tr>
              <a:tr h="4415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b="1" kern="100" dirty="0"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Word</a:t>
                      </a:r>
                      <a:r>
                        <a:rPr lang="en-US" altLang="ja-JP" sz="1600" b="1" kern="100" baseline="0" dirty="0"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 Class</a:t>
                      </a:r>
                      <a:endParaRPr lang="ja-JP" sz="1600" kern="100" dirty="0"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kern="100" dirty="0"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verb</a:t>
                      </a:r>
                      <a:endParaRPr lang="ja-JP" sz="1600" kern="100" dirty="0"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kern="100" dirty="0"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noun</a:t>
                      </a:r>
                      <a:endParaRPr lang="ja-JP" sz="1600" kern="100" dirty="0"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kern="100" dirty="0"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verb</a:t>
                      </a:r>
                      <a:endParaRPr lang="ja-JP" sz="1600" kern="100" dirty="0"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kern="100" dirty="0"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verb</a:t>
                      </a:r>
                      <a:endParaRPr lang="ja-JP" sz="1600" kern="100" dirty="0"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kern="100" dirty="0"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verb</a:t>
                      </a:r>
                      <a:endParaRPr lang="ja-JP" sz="1600" kern="100" dirty="0"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kern="100" dirty="0"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adjective</a:t>
                      </a:r>
                      <a:endParaRPr lang="ja-JP" sz="1600" kern="100" dirty="0"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kern="100" dirty="0"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verb</a:t>
                      </a:r>
                      <a:endParaRPr lang="ja-JP" sz="1600" kern="100" dirty="0"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kern="100" dirty="0"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verb</a:t>
                      </a:r>
                      <a:endParaRPr lang="ja-JP" sz="1600" kern="100" dirty="0"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kern="100" dirty="0"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adjective</a:t>
                      </a:r>
                      <a:endParaRPr lang="ja-JP" sz="1600" kern="100" dirty="0"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kern="100" dirty="0"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noun</a:t>
                      </a:r>
                      <a:endParaRPr lang="ja-JP" sz="1600" kern="100" dirty="0"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30855542"/>
                  </a:ext>
                </a:extLst>
              </a:tr>
              <a:tr h="4415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b="1" kern="100" dirty="0"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Number of users (persons)</a:t>
                      </a:r>
                      <a:endParaRPr lang="ja-JP" sz="1600" kern="100" dirty="0"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kern="100" dirty="0"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310</a:t>
                      </a:r>
                      <a:endParaRPr lang="ja-JP" sz="1600" kern="100" dirty="0"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215</a:t>
                      </a:r>
                      <a:endParaRPr lang="ja-JP" sz="1600" kern="100" dirty="0"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209</a:t>
                      </a:r>
                      <a:endParaRPr lang="ja-JP" sz="1600" kern="100" dirty="0"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183</a:t>
                      </a:r>
                      <a:endParaRPr lang="ja-JP" sz="1600" kern="100" dirty="0"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182</a:t>
                      </a:r>
                      <a:endParaRPr lang="ja-JP" sz="1600" kern="100" dirty="0"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kern="100" dirty="0"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181</a:t>
                      </a:r>
                      <a:endParaRPr lang="ja-JP" sz="1600" kern="100" dirty="0"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161</a:t>
                      </a:r>
                      <a:endParaRPr lang="ja-JP" sz="1600" kern="100" dirty="0"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158</a:t>
                      </a:r>
                      <a:endParaRPr lang="ja-JP" sz="1600" kern="100" dirty="0"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156</a:t>
                      </a:r>
                      <a:endParaRPr lang="ja-JP" sz="1600" kern="100" dirty="0"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152</a:t>
                      </a:r>
                      <a:endParaRPr lang="ja-JP" sz="1600" kern="100" dirty="0"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75953339"/>
                  </a:ext>
                </a:extLst>
              </a:tr>
            </a:tbl>
          </a:graphicData>
        </a:graphic>
      </p:graphicFrame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9BEFE-598D-476C-98D5-434708800035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1995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133834" y="102712"/>
            <a:ext cx="3820177" cy="70980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3200" dirty="0"/>
              <a:t>Result 4:</a:t>
            </a:r>
          </a:p>
          <a:p>
            <a:pPr algn="l"/>
            <a:r>
              <a:rPr lang="en-US" altLang="ja-JP" sz="3200" dirty="0"/>
              <a:t>Nouns = Topics and themes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88638"/>
            <a:ext cx="4248472" cy="6506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図 5"/>
          <p:cNvPicPr/>
          <p:nvPr/>
        </p:nvPicPr>
        <p:blipFill>
          <a:blip r:embed="rId3"/>
          <a:stretch>
            <a:fillRect/>
          </a:stretch>
        </p:blipFill>
        <p:spPr>
          <a:xfrm>
            <a:off x="117078" y="2028274"/>
            <a:ext cx="3806850" cy="2592288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65030" y="1357933"/>
            <a:ext cx="39577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/>
              <a:t>Frequently used general nouns among </a:t>
            </a:r>
            <a:r>
              <a:rPr lang="en-US" altLang="ja-JP" sz="1400" b="1" u="sng" dirty="0"/>
              <a:t>higher</a:t>
            </a:r>
            <a:r>
              <a:rPr lang="en-US" altLang="ja-JP" sz="1400" dirty="0"/>
              <a:t> grades </a:t>
            </a:r>
            <a:r>
              <a:rPr lang="fr-FR" altLang="ja-JP" sz="1400" dirty="0"/>
              <a:t>(Chi-squared test, </a:t>
            </a:r>
            <a:r>
              <a:rPr lang="en-US" altLang="ja-JP" sz="1400" dirty="0"/>
              <a:t>p&lt;.05)</a:t>
            </a:r>
            <a:endParaRPr lang="ja-JP" altLang="en-US" sz="14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615686" y="5649551"/>
            <a:ext cx="29887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/>
              <a:t>Frequently used general nouns among </a:t>
            </a:r>
            <a:r>
              <a:rPr lang="en-US" altLang="ja-JP" sz="1400" b="1" u="sng" dirty="0"/>
              <a:t>lower</a:t>
            </a:r>
            <a:r>
              <a:rPr lang="en-US" altLang="ja-JP" sz="1400" dirty="0"/>
              <a:t> grades </a:t>
            </a:r>
            <a:r>
              <a:rPr lang="fr-FR" altLang="ja-JP" sz="1400" dirty="0"/>
              <a:t>(Chi-squared test, </a:t>
            </a:r>
            <a:r>
              <a:rPr lang="en-US" altLang="ja-JP" sz="1400" dirty="0"/>
              <a:t>p&lt;.05)</a:t>
            </a:r>
            <a:endParaRPr lang="ja-JP" altLang="en-US" sz="1400" dirty="0"/>
          </a:p>
          <a:p>
            <a:r>
              <a:rPr lang="en-US" altLang="ja-JP" sz="1400" dirty="0"/>
              <a:t>There were no distinguishable differences among words</a:t>
            </a:r>
            <a:endParaRPr kumimoji="1" lang="ja-JP" altLang="en-US" sz="1400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9BEFE-598D-476C-98D5-434708800035}" type="slidenum">
              <a:rPr kumimoji="1" lang="ja-JP" altLang="en-US" smtClean="0"/>
              <a:t>9</a:t>
            </a:fld>
            <a:endParaRPr kumimoji="1" lang="ja-JP" altLang="en-US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9651326"/>
              </p:ext>
            </p:extLst>
          </p:nvPr>
        </p:nvGraphicFramePr>
        <p:xfrm>
          <a:off x="359628" y="2262823"/>
          <a:ext cx="972012" cy="23585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2012">
                  <a:extLst>
                    <a:ext uri="{9D8B030D-6E8A-4147-A177-3AD203B41FA5}">
                      <a16:colId xmlns:a16="http://schemas.microsoft.com/office/drawing/2014/main" xmlns="" val="3797956774"/>
                    </a:ext>
                  </a:extLst>
                </a:gridCol>
              </a:tblGrid>
              <a:tr h="22860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solidFill>
                            <a:schemeClr val="tx1"/>
                          </a:solidFill>
                          <a:effectLst/>
                        </a:rPr>
                        <a:t>Animal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25351768"/>
                  </a:ext>
                </a:extLst>
              </a:tr>
              <a:tr h="2191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solidFill>
                            <a:schemeClr val="tx1"/>
                          </a:solidFill>
                          <a:effectLst/>
                        </a:rPr>
                        <a:t>Shed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14409577"/>
                  </a:ext>
                </a:extLst>
              </a:tr>
              <a:tr h="22860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solidFill>
                            <a:schemeClr val="tx1"/>
                          </a:solidFill>
                          <a:effectLst/>
                        </a:rPr>
                        <a:t>Rearing shed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15592454"/>
                  </a:ext>
                </a:extLst>
              </a:tr>
              <a:tr h="22860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solidFill>
                            <a:schemeClr val="tx1"/>
                          </a:solidFill>
                          <a:effectLst/>
                        </a:rPr>
                        <a:t>Bantam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9028362"/>
                  </a:ext>
                </a:extLst>
              </a:tr>
              <a:tr h="2191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solidFill>
                            <a:schemeClr val="tx1"/>
                          </a:solidFill>
                          <a:effectLst/>
                        </a:rPr>
                        <a:t>Cleaning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47761458"/>
                  </a:ext>
                </a:extLst>
              </a:tr>
              <a:tr h="22860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solidFill>
                            <a:schemeClr val="tx1"/>
                          </a:solidFill>
                          <a:effectLst/>
                        </a:rPr>
                        <a:t>Committee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21260799"/>
                  </a:ext>
                </a:extLst>
              </a:tr>
              <a:tr h="22860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solidFill>
                            <a:schemeClr val="tx1"/>
                          </a:solidFill>
                          <a:effectLst/>
                        </a:rPr>
                        <a:t>Friends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8356280"/>
                  </a:ext>
                </a:extLst>
              </a:tr>
              <a:tr h="2191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solidFill>
                            <a:schemeClr val="tx1"/>
                          </a:solidFill>
                          <a:effectLst/>
                        </a:rPr>
                        <a:t>Animals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82799236"/>
                  </a:ext>
                </a:extLst>
              </a:tr>
              <a:tr h="23807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solidFill>
                            <a:schemeClr val="tx1"/>
                          </a:solidFill>
                          <a:effectLst/>
                        </a:rPr>
                        <a:t>Vegetables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14594935"/>
                  </a:ext>
                </a:extLst>
              </a:tr>
              <a:tr h="3052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solidFill>
                            <a:schemeClr val="tx1"/>
                          </a:solidFill>
                          <a:effectLst/>
                        </a:rPr>
                        <a:t>Summer vacation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70375826"/>
                  </a:ext>
                </a:extLst>
              </a:tr>
            </a:tbl>
          </a:graphicData>
        </a:graphic>
      </p:graphicFrame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1976851"/>
              </p:ext>
            </p:extLst>
          </p:nvPr>
        </p:nvGraphicFramePr>
        <p:xfrm>
          <a:off x="1322187" y="2260037"/>
          <a:ext cx="469995" cy="23693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9995">
                  <a:extLst>
                    <a:ext uri="{9D8B030D-6E8A-4147-A177-3AD203B41FA5}">
                      <a16:colId xmlns:a16="http://schemas.microsoft.com/office/drawing/2014/main" xmlns="" val="2931308621"/>
                    </a:ext>
                  </a:extLst>
                </a:gridCol>
              </a:tblGrid>
              <a:tr h="2379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solidFill>
                            <a:schemeClr val="tx1"/>
                          </a:solidFill>
                          <a:effectLst/>
                        </a:rPr>
                        <a:t>Noun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84837213"/>
                  </a:ext>
                </a:extLst>
              </a:tr>
              <a:tr h="2280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solidFill>
                            <a:schemeClr val="tx1"/>
                          </a:solidFill>
                          <a:effectLst/>
                        </a:rPr>
                        <a:t>Noun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03061780"/>
                  </a:ext>
                </a:extLst>
              </a:tr>
              <a:tr h="2379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solidFill>
                            <a:schemeClr val="tx1"/>
                          </a:solidFill>
                          <a:effectLst/>
                        </a:rPr>
                        <a:t>Noun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36430240"/>
                  </a:ext>
                </a:extLst>
              </a:tr>
              <a:tr h="2379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solidFill>
                            <a:schemeClr val="tx1"/>
                          </a:solidFill>
                          <a:effectLst/>
                        </a:rPr>
                        <a:t>Noun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24437640"/>
                  </a:ext>
                </a:extLst>
              </a:tr>
              <a:tr h="2280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solidFill>
                            <a:schemeClr val="tx1"/>
                          </a:solidFill>
                          <a:effectLst/>
                        </a:rPr>
                        <a:t>Noun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3024558"/>
                  </a:ext>
                </a:extLst>
              </a:tr>
              <a:tr h="2379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solidFill>
                            <a:schemeClr val="tx1"/>
                          </a:solidFill>
                          <a:effectLst/>
                        </a:rPr>
                        <a:t>Noun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4943109"/>
                  </a:ext>
                </a:extLst>
              </a:tr>
              <a:tr h="2379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solidFill>
                            <a:schemeClr val="tx1"/>
                          </a:solidFill>
                          <a:effectLst/>
                        </a:rPr>
                        <a:t>Noun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5958565"/>
                  </a:ext>
                </a:extLst>
              </a:tr>
              <a:tr h="2280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solidFill>
                            <a:schemeClr val="tx1"/>
                          </a:solidFill>
                          <a:effectLst/>
                        </a:rPr>
                        <a:t>Noun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92315584"/>
                  </a:ext>
                </a:extLst>
              </a:tr>
              <a:tr h="24778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solidFill>
                            <a:schemeClr val="tx1"/>
                          </a:solidFill>
                          <a:effectLst/>
                        </a:rPr>
                        <a:t>Noun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27465266"/>
                  </a:ext>
                </a:extLst>
              </a:tr>
              <a:tr h="24778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solidFill>
                            <a:schemeClr val="tx1"/>
                          </a:solidFill>
                          <a:effectLst/>
                        </a:rPr>
                        <a:t>Noun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9952280"/>
                  </a:ext>
                </a:extLst>
              </a:tr>
            </a:tbl>
          </a:graphicData>
        </a:graphic>
      </p:graphicFrame>
      <p:sp>
        <p:nvSpPr>
          <p:cNvPr id="11" name="正方形/長方形 10"/>
          <p:cNvSpPr/>
          <p:nvPr/>
        </p:nvSpPr>
        <p:spPr>
          <a:xfrm>
            <a:off x="359629" y="1986633"/>
            <a:ext cx="962558" cy="2616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100" b="1" dirty="0"/>
              <a:t>Word</a:t>
            </a:r>
            <a:endParaRPr lang="ja-JP" altLang="en-US" sz="1100" b="1" dirty="0"/>
          </a:p>
        </p:txBody>
      </p:sp>
      <p:sp>
        <p:nvSpPr>
          <p:cNvPr id="12" name="正方形/長方形 11"/>
          <p:cNvSpPr/>
          <p:nvPr/>
        </p:nvSpPr>
        <p:spPr>
          <a:xfrm>
            <a:off x="1322187" y="1884808"/>
            <a:ext cx="46054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900" b="1" dirty="0"/>
              <a:t>Word Class</a:t>
            </a:r>
            <a:endParaRPr lang="ja-JP" altLang="en-US" sz="900" b="1" dirty="0"/>
          </a:p>
        </p:txBody>
      </p:sp>
      <p:sp>
        <p:nvSpPr>
          <p:cNvPr id="14" name="正方形/長方形 13"/>
          <p:cNvSpPr/>
          <p:nvPr/>
        </p:nvSpPr>
        <p:spPr>
          <a:xfrm>
            <a:off x="5549556" y="536438"/>
            <a:ext cx="1178582" cy="2616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100" b="1" dirty="0"/>
              <a:t>Word</a:t>
            </a:r>
            <a:endParaRPr lang="ja-JP" altLang="en-US" sz="1100" b="1" dirty="0"/>
          </a:p>
        </p:txBody>
      </p:sp>
      <p:sp>
        <p:nvSpPr>
          <p:cNvPr id="15" name="正方形/長方形 14"/>
          <p:cNvSpPr/>
          <p:nvPr/>
        </p:nvSpPr>
        <p:spPr>
          <a:xfrm>
            <a:off x="6747611" y="526879"/>
            <a:ext cx="761815" cy="2308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900" b="1" dirty="0"/>
              <a:t>Word Class</a:t>
            </a:r>
            <a:endParaRPr lang="ja-JP" altLang="en-US" sz="900" b="1" dirty="0"/>
          </a:p>
        </p:txBody>
      </p:sp>
      <p:sp>
        <p:nvSpPr>
          <p:cNvPr id="16" name="正方形/長方形 15"/>
          <p:cNvSpPr/>
          <p:nvPr/>
        </p:nvSpPr>
        <p:spPr>
          <a:xfrm>
            <a:off x="7548372" y="526879"/>
            <a:ext cx="737702" cy="24622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altLang="ja-JP" sz="1000" b="1" dirty="0"/>
              <a:t>Frequency</a:t>
            </a:r>
            <a:endParaRPr lang="ja-JP" altLang="en-US" sz="1000" b="1" dirty="0"/>
          </a:p>
        </p:txBody>
      </p:sp>
      <p:graphicFrame>
        <p:nvGraphicFramePr>
          <p:cNvPr id="19" name="表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2774075"/>
              </p:ext>
            </p:extLst>
          </p:nvPr>
        </p:nvGraphicFramePr>
        <p:xfrm>
          <a:off x="6720181" y="803998"/>
          <a:ext cx="875747" cy="57996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5747">
                  <a:extLst>
                    <a:ext uri="{9D8B030D-6E8A-4147-A177-3AD203B41FA5}">
                      <a16:colId xmlns:a16="http://schemas.microsoft.com/office/drawing/2014/main" xmlns="" val="414722907"/>
                    </a:ext>
                  </a:extLst>
                </a:gridCol>
              </a:tblGrid>
              <a:tr h="2899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solidFill>
                            <a:schemeClr val="tx1"/>
                          </a:solidFill>
                          <a:effectLst/>
                        </a:rPr>
                        <a:t>Noun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15459674"/>
                  </a:ext>
                </a:extLst>
              </a:tr>
              <a:tr h="2899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>
                          <a:solidFill>
                            <a:schemeClr val="tx1"/>
                          </a:solidFill>
                          <a:effectLst/>
                        </a:rPr>
                        <a:t>Noun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03843743"/>
                  </a:ext>
                </a:extLst>
              </a:tr>
              <a:tr h="2899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>
                          <a:solidFill>
                            <a:schemeClr val="tx1"/>
                          </a:solidFill>
                          <a:effectLst/>
                        </a:rPr>
                        <a:t>Noun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63147526"/>
                  </a:ext>
                </a:extLst>
              </a:tr>
              <a:tr h="2899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>
                          <a:solidFill>
                            <a:schemeClr val="tx1"/>
                          </a:solidFill>
                          <a:effectLst/>
                        </a:rPr>
                        <a:t>Noun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61387813"/>
                  </a:ext>
                </a:extLst>
              </a:tr>
              <a:tr h="2899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>
                          <a:solidFill>
                            <a:schemeClr val="tx1"/>
                          </a:solidFill>
                          <a:effectLst/>
                        </a:rPr>
                        <a:t>Noun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4777490"/>
                  </a:ext>
                </a:extLst>
              </a:tr>
              <a:tr h="2899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>
                          <a:solidFill>
                            <a:schemeClr val="tx1"/>
                          </a:solidFill>
                          <a:effectLst/>
                        </a:rPr>
                        <a:t>Noun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67966488"/>
                  </a:ext>
                </a:extLst>
              </a:tr>
              <a:tr h="2899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>
                          <a:solidFill>
                            <a:schemeClr val="tx1"/>
                          </a:solidFill>
                          <a:effectLst/>
                        </a:rPr>
                        <a:t>Noun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18815432"/>
                  </a:ext>
                </a:extLst>
              </a:tr>
              <a:tr h="2899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>
                          <a:solidFill>
                            <a:schemeClr val="tx1"/>
                          </a:solidFill>
                          <a:effectLst/>
                        </a:rPr>
                        <a:t>Noun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24094388"/>
                  </a:ext>
                </a:extLst>
              </a:tr>
              <a:tr h="2899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>
                          <a:solidFill>
                            <a:schemeClr val="tx1"/>
                          </a:solidFill>
                          <a:effectLst/>
                        </a:rPr>
                        <a:t>Noun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5431629"/>
                  </a:ext>
                </a:extLst>
              </a:tr>
              <a:tr h="2899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>
                          <a:solidFill>
                            <a:schemeClr val="tx1"/>
                          </a:solidFill>
                          <a:effectLst/>
                        </a:rPr>
                        <a:t>Noun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63432335"/>
                  </a:ext>
                </a:extLst>
              </a:tr>
              <a:tr h="2899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>
                          <a:solidFill>
                            <a:schemeClr val="tx1"/>
                          </a:solidFill>
                          <a:effectLst/>
                        </a:rPr>
                        <a:t>Noun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83845028"/>
                  </a:ext>
                </a:extLst>
              </a:tr>
              <a:tr h="2899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>
                          <a:solidFill>
                            <a:schemeClr val="tx1"/>
                          </a:solidFill>
                          <a:effectLst/>
                        </a:rPr>
                        <a:t>Noun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57316502"/>
                  </a:ext>
                </a:extLst>
              </a:tr>
              <a:tr h="2899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>
                          <a:solidFill>
                            <a:schemeClr val="tx1"/>
                          </a:solidFill>
                          <a:effectLst/>
                        </a:rPr>
                        <a:t>Noun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49809112"/>
                  </a:ext>
                </a:extLst>
              </a:tr>
              <a:tr h="2899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>
                          <a:solidFill>
                            <a:schemeClr val="tx1"/>
                          </a:solidFill>
                          <a:effectLst/>
                        </a:rPr>
                        <a:t>Noun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87600426"/>
                  </a:ext>
                </a:extLst>
              </a:tr>
              <a:tr h="2899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>
                          <a:solidFill>
                            <a:schemeClr val="tx1"/>
                          </a:solidFill>
                          <a:effectLst/>
                        </a:rPr>
                        <a:t>Noun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46664818"/>
                  </a:ext>
                </a:extLst>
              </a:tr>
              <a:tr h="2899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>
                          <a:solidFill>
                            <a:schemeClr val="tx1"/>
                          </a:solidFill>
                          <a:effectLst/>
                        </a:rPr>
                        <a:t>Noun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67486508"/>
                  </a:ext>
                </a:extLst>
              </a:tr>
              <a:tr h="2899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>
                          <a:solidFill>
                            <a:schemeClr val="tx1"/>
                          </a:solidFill>
                          <a:effectLst/>
                        </a:rPr>
                        <a:t>Noun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55845535"/>
                  </a:ext>
                </a:extLst>
              </a:tr>
              <a:tr h="2899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>
                          <a:solidFill>
                            <a:schemeClr val="tx1"/>
                          </a:solidFill>
                          <a:effectLst/>
                        </a:rPr>
                        <a:t>Noun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55243243"/>
                  </a:ext>
                </a:extLst>
              </a:tr>
              <a:tr h="2899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>
                          <a:solidFill>
                            <a:schemeClr val="tx1"/>
                          </a:solidFill>
                          <a:effectLst/>
                        </a:rPr>
                        <a:t>Noun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45920245"/>
                  </a:ext>
                </a:extLst>
              </a:tr>
              <a:tr h="2899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solidFill>
                            <a:schemeClr val="tx1"/>
                          </a:solidFill>
                          <a:effectLst/>
                        </a:rPr>
                        <a:t>Noun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80584673"/>
                  </a:ext>
                </a:extLst>
              </a:tr>
            </a:tbl>
          </a:graphicData>
        </a:graphic>
      </p:graphicFrame>
      <p:graphicFrame>
        <p:nvGraphicFramePr>
          <p:cNvPr id="20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0322065"/>
              </p:ext>
            </p:extLst>
          </p:nvPr>
        </p:nvGraphicFramePr>
        <p:xfrm>
          <a:off x="5606486" y="815898"/>
          <a:ext cx="1130919" cy="57758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30919">
                  <a:extLst>
                    <a:ext uri="{9D8B030D-6E8A-4147-A177-3AD203B41FA5}">
                      <a16:colId xmlns:a16="http://schemas.microsoft.com/office/drawing/2014/main" xmlns="" val="1595746343"/>
                    </a:ext>
                  </a:extLst>
                </a:gridCol>
              </a:tblGrid>
              <a:tr h="2887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Rabbits </a:t>
                      </a:r>
                      <a:endParaRPr lang="ja-JP" sz="1600" b="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97436569"/>
                  </a:ext>
                </a:extLst>
              </a:tr>
              <a:tr h="2887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Food</a:t>
                      </a:r>
                      <a:endParaRPr lang="ja-JP" sz="1600" b="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9638105"/>
                  </a:ext>
                </a:extLst>
              </a:tr>
              <a:tr h="2887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School</a:t>
                      </a:r>
                      <a:endParaRPr lang="ja-JP" sz="1600" b="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02819307"/>
                  </a:ext>
                </a:extLst>
              </a:tr>
              <a:tr h="2887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endParaRPr lang="ja-JP" sz="1600" b="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74300777"/>
                  </a:ext>
                </a:extLst>
              </a:tr>
              <a:tr h="2887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Animal</a:t>
                      </a:r>
                      <a:endParaRPr lang="ja-JP" sz="1600" b="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29164193"/>
                  </a:ext>
                </a:extLst>
              </a:tr>
              <a:tr h="2887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Person</a:t>
                      </a:r>
                      <a:endParaRPr lang="ja-JP" sz="1600" b="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81892225"/>
                  </a:ext>
                </a:extLst>
              </a:tr>
              <a:tr h="2887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endParaRPr lang="ja-JP" sz="1600" b="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54363514"/>
                  </a:ext>
                </a:extLst>
              </a:tr>
              <a:tr h="2887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Shed</a:t>
                      </a:r>
                      <a:endParaRPr lang="ja-JP" sz="1600" b="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70887028"/>
                  </a:ext>
                </a:extLst>
              </a:tr>
              <a:tr h="2887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Name</a:t>
                      </a:r>
                      <a:endParaRPr lang="ja-JP" sz="1600" b="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78650658"/>
                  </a:ext>
                </a:extLst>
              </a:tr>
              <a:tr h="2887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Water</a:t>
                      </a:r>
                      <a:endParaRPr lang="ja-JP" sz="1600" b="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20929497"/>
                  </a:ext>
                </a:extLst>
              </a:tr>
              <a:tr h="2887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Chicken</a:t>
                      </a:r>
                      <a:endParaRPr lang="ja-JP" sz="1600" b="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16075647"/>
                  </a:ext>
                </a:extLst>
              </a:tr>
              <a:tr h="2887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Bantam</a:t>
                      </a:r>
                      <a:endParaRPr lang="ja-JP" sz="1600" b="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69002595"/>
                  </a:ext>
                </a:extLst>
              </a:tr>
              <a:tr h="2887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Beginning</a:t>
                      </a:r>
                      <a:endParaRPr lang="ja-JP" sz="1600" b="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89769264"/>
                  </a:ext>
                </a:extLst>
              </a:tr>
              <a:tr h="2887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Dung</a:t>
                      </a:r>
                      <a:endParaRPr lang="ja-JP" sz="1600" b="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37986205"/>
                  </a:ext>
                </a:extLst>
              </a:tr>
              <a:tr h="2887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Teacher</a:t>
                      </a:r>
                      <a:endParaRPr lang="ja-JP" sz="1600" b="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31736867"/>
                  </a:ext>
                </a:extLst>
              </a:tr>
              <a:tr h="2887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Oneself</a:t>
                      </a:r>
                      <a:endParaRPr lang="ja-JP" sz="1600" b="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74479209"/>
                  </a:ext>
                </a:extLst>
              </a:tr>
              <a:tr h="2887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Hands</a:t>
                      </a:r>
                      <a:endParaRPr lang="ja-JP" sz="1600" b="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60317890"/>
                  </a:ext>
                </a:extLst>
              </a:tr>
              <a:tr h="2887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Female</a:t>
                      </a:r>
                      <a:endParaRPr lang="ja-JP" sz="1600" b="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65873361"/>
                  </a:ext>
                </a:extLst>
              </a:tr>
              <a:tr h="2887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House</a:t>
                      </a:r>
                      <a:endParaRPr lang="ja-JP" sz="1600" b="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23939871"/>
                  </a:ext>
                </a:extLst>
              </a:tr>
              <a:tr h="2887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Outside </a:t>
                      </a:r>
                      <a:endParaRPr lang="ja-JP" sz="1600" b="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71782705"/>
                  </a:ext>
                </a:extLst>
              </a:tr>
            </a:tbl>
          </a:graphicData>
        </a:graphic>
      </p:graphicFrame>
      <p:graphicFrame>
        <p:nvGraphicFramePr>
          <p:cNvPr id="21" name="表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4137153"/>
              </p:ext>
            </p:extLst>
          </p:nvPr>
        </p:nvGraphicFramePr>
        <p:xfrm>
          <a:off x="1805489" y="1980278"/>
          <a:ext cx="2001498" cy="274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7166">
                  <a:extLst>
                    <a:ext uri="{9D8B030D-6E8A-4147-A177-3AD203B41FA5}">
                      <a16:colId xmlns:a16="http://schemas.microsoft.com/office/drawing/2014/main" xmlns="" val="1368060853"/>
                    </a:ext>
                  </a:extLst>
                </a:gridCol>
                <a:gridCol w="667166">
                  <a:extLst>
                    <a:ext uri="{9D8B030D-6E8A-4147-A177-3AD203B41FA5}">
                      <a16:colId xmlns:a16="http://schemas.microsoft.com/office/drawing/2014/main" xmlns="" val="1659578894"/>
                    </a:ext>
                  </a:extLst>
                </a:gridCol>
                <a:gridCol w="667166">
                  <a:extLst>
                    <a:ext uri="{9D8B030D-6E8A-4147-A177-3AD203B41FA5}">
                      <a16:colId xmlns:a16="http://schemas.microsoft.com/office/drawing/2014/main" xmlns="" val="124406718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>
                          <a:solidFill>
                            <a:schemeClr val="tx1"/>
                          </a:solidFill>
                          <a:effectLst/>
                        </a:rPr>
                        <a:t>Attribute Frequency</a:t>
                      </a:r>
                      <a:endParaRPr lang="ja-JP" sz="9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>
                          <a:solidFill>
                            <a:schemeClr val="tx1"/>
                          </a:solidFill>
                          <a:effectLst/>
                        </a:rPr>
                        <a:t>Total Frequency</a:t>
                      </a:r>
                      <a:endParaRPr lang="ja-JP" sz="9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effectLst/>
                        </a:rPr>
                        <a:t>Index Value</a:t>
                      </a:r>
                      <a:endParaRPr lang="ja-JP" sz="9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29838617"/>
                  </a:ext>
                </a:extLst>
              </a:tr>
            </a:tbl>
          </a:graphicData>
        </a:graphic>
      </p:graphicFrame>
      <p:sp>
        <p:nvSpPr>
          <p:cNvPr id="18" name="テキスト ボックス 17"/>
          <p:cNvSpPr txBox="1"/>
          <p:nvPr/>
        </p:nvSpPr>
        <p:spPr>
          <a:xfrm>
            <a:off x="270531" y="859613"/>
            <a:ext cx="3625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u="sng" dirty="0"/>
              <a:t>Table 5. Usage frequency of Nouns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720196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2364</TotalTime>
  <Words>1431</Words>
  <Application>Microsoft Office PowerPoint</Application>
  <PresentationFormat>画面に合わせる (4:3)</PresentationFormat>
  <Paragraphs>580</Paragraphs>
  <Slides>19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20" baseType="lpstr">
      <vt:lpstr>Office ​​テーマ</vt:lpstr>
      <vt:lpstr>Text mining of children's essays about animals kept at schools focusing on importance of life and attachment to animals</vt:lpstr>
      <vt:lpstr>PowerPoint プレゼンテーション</vt:lpstr>
      <vt:lpstr>Significance of the Research: Analysis of Essays</vt:lpstr>
      <vt:lpstr>PowerPoint プレゼンテーション</vt:lpstr>
      <vt:lpstr>Method</vt:lpstr>
      <vt:lpstr>PowerPoint プレゼンテーション</vt:lpstr>
      <vt:lpstr>Result 2: Number of Essays Among Class Grades</vt:lpstr>
      <vt:lpstr>PowerPoint プレゼンテーション</vt:lpstr>
      <vt:lpstr>PowerPoint プレゼンテーション</vt:lpstr>
      <vt:lpstr>Result 5-1: Verbs = Actions</vt:lpstr>
      <vt:lpstr>PowerPoint プレゼンテーション</vt:lpstr>
      <vt:lpstr>PowerPoint プレゼンテーション</vt:lpstr>
      <vt:lpstr>Discussion 1</vt:lpstr>
      <vt:lpstr>PowerPoint プレゼンテーション</vt:lpstr>
      <vt:lpstr>Discussion 2</vt:lpstr>
      <vt:lpstr>PowerPoint プレゼンテーション</vt:lpstr>
      <vt:lpstr>PowerPoint プレゼンテーション</vt:lpstr>
      <vt:lpstr>Discussion 3</vt:lpstr>
      <vt:lpstr>Conclusion and Future Tasks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Kyoko</dc:creator>
  <cp:lastModifiedBy>Ito</cp:lastModifiedBy>
  <cp:revision>132</cp:revision>
  <cp:lastPrinted>2016-07-23T15:40:10Z</cp:lastPrinted>
  <dcterms:created xsi:type="dcterms:W3CDTF">2015-03-19T08:08:58Z</dcterms:created>
  <dcterms:modified xsi:type="dcterms:W3CDTF">2016-07-30T04:43:51Z</dcterms:modified>
</cp:coreProperties>
</file>